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50"/>
  </p:notesMasterIdLst>
  <p:handoutMasterIdLst>
    <p:handoutMasterId r:id="rId51"/>
  </p:handoutMasterIdLst>
  <p:sldIdLst>
    <p:sldId id="319" r:id="rId2"/>
    <p:sldId id="354" r:id="rId3"/>
    <p:sldId id="331" r:id="rId4"/>
    <p:sldId id="332" r:id="rId5"/>
    <p:sldId id="355" r:id="rId6"/>
    <p:sldId id="353" r:id="rId7"/>
    <p:sldId id="335" r:id="rId8"/>
    <p:sldId id="333" r:id="rId9"/>
    <p:sldId id="284" r:id="rId10"/>
    <p:sldId id="356" r:id="rId11"/>
    <p:sldId id="357" r:id="rId12"/>
    <p:sldId id="358" r:id="rId13"/>
    <p:sldId id="359" r:id="rId14"/>
    <p:sldId id="361" r:id="rId15"/>
    <p:sldId id="362" r:id="rId16"/>
    <p:sldId id="363" r:id="rId17"/>
    <p:sldId id="286" r:id="rId18"/>
    <p:sldId id="364" r:id="rId19"/>
    <p:sldId id="365" r:id="rId20"/>
    <p:sldId id="366"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0" r:id="rId34"/>
    <p:sldId id="382" r:id="rId35"/>
    <p:sldId id="381" r:id="rId36"/>
    <p:sldId id="384" r:id="rId37"/>
    <p:sldId id="383" r:id="rId38"/>
    <p:sldId id="385" r:id="rId39"/>
    <p:sldId id="386" r:id="rId40"/>
    <p:sldId id="387" r:id="rId41"/>
    <p:sldId id="388" r:id="rId42"/>
    <p:sldId id="389" r:id="rId43"/>
    <p:sldId id="390" r:id="rId44"/>
    <p:sldId id="391" r:id="rId45"/>
    <p:sldId id="392" r:id="rId46"/>
    <p:sldId id="393" r:id="rId47"/>
    <p:sldId id="394" r:id="rId48"/>
    <p:sldId id="395"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288F"/>
    <a:srgbClr val="245192"/>
    <a:srgbClr val="0C4BA8"/>
    <a:srgbClr val="CADE60"/>
    <a:srgbClr val="F5CD39"/>
    <a:srgbClr val="7EC4F2"/>
    <a:srgbClr val="27AB60"/>
    <a:srgbClr val="005E9E"/>
    <a:srgbClr val="192C88"/>
    <a:srgbClr val="0089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97" autoAdjust="0"/>
    <p:restoredTop sz="91030" autoAdjust="0"/>
  </p:normalViewPr>
  <p:slideViewPr>
    <p:cSldViewPr>
      <p:cViewPr varScale="1">
        <p:scale>
          <a:sx n="79" d="100"/>
          <a:sy n="79" d="100"/>
        </p:scale>
        <p:origin x="115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4E9B005-666D-41F2-9A84-3122CC59B4F1}" type="datetimeFigureOut">
              <a:rPr lang="en-US" altLang="en-US"/>
              <a:pPr>
                <a:defRPr/>
              </a:pPr>
              <a:t>10/8/2017</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5AFF4FE-759C-43DF-8E6D-CBD3D1EB07D9}" type="slidenum">
              <a:rPr lang="en-US" altLang="en-US"/>
              <a:pPr/>
              <a:t>‹#›</a:t>
            </a:fld>
            <a:endParaRPr lang="en-US" altLang="en-US" dirty="0"/>
          </a:p>
        </p:txBody>
      </p:sp>
    </p:spTree>
    <p:extLst>
      <p:ext uri="{BB962C8B-B14F-4D97-AF65-F5344CB8AC3E}">
        <p14:creationId xmlns:p14="http://schemas.microsoft.com/office/powerpoint/2010/main" val="2702288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4F039EE-F51B-42B9-8CA8-6C4D3435052A}" type="datetimeFigureOut">
              <a:rPr lang="en-US" altLang="en-US"/>
              <a:pPr>
                <a:defRPr/>
              </a:pPr>
              <a:t>10/8/2017</a:t>
            </a:fld>
            <a:endParaRPr lang="en-US" alt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143B143-C6FC-456E-8FE1-F9CFF830DE78}" type="slidenum">
              <a:rPr lang="en-US" altLang="en-US"/>
              <a:pPr/>
              <a:t>‹#›</a:t>
            </a:fld>
            <a:endParaRPr lang="en-US" altLang="en-US" dirty="0"/>
          </a:p>
        </p:txBody>
      </p:sp>
    </p:spTree>
    <p:extLst>
      <p:ext uri="{BB962C8B-B14F-4D97-AF65-F5344CB8AC3E}">
        <p14:creationId xmlns:p14="http://schemas.microsoft.com/office/powerpoint/2010/main" val="29848738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a:p>
        </p:txBody>
      </p:sp>
    </p:spTree>
    <p:extLst>
      <p:ext uri="{BB962C8B-B14F-4D97-AF65-F5344CB8AC3E}">
        <p14:creationId xmlns:p14="http://schemas.microsoft.com/office/powerpoint/2010/main" val="365354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1" dirty="0" smtClean="0">
                <a:latin typeface="Arial" pitchFamily="34" charset="0"/>
                <a:ea typeface="ＭＳ Ｐゴシック" pitchFamily="34" charset="-128"/>
                <a:cs typeface="Arial" pitchFamily="34" charset="0"/>
              </a:rPr>
              <a:t>Figure 2.1 </a:t>
            </a:r>
            <a:r>
              <a:rPr lang="en-US" altLang="en-US" dirty="0" smtClean="0">
                <a:latin typeface="Arial" pitchFamily="34" charset="0"/>
                <a:ea typeface="ＭＳ Ｐゴシック" pitchFamily="34" charset="-128"/>
                <a:cs typeface="Arial" pitchFamily="34" charset="0"/>
              </a:rPr>
              <a:t>Exercise/exercise dropout cycle</a:t>
            </a:r>
          </a:p>
        </p:txBody>
      </p:sp>
      <p:sp>
        <p:nvSpPr>
          <p:cNvPr id="4" name="Slide Number Placeholder 3"/>
          <p:cNvSpPr>
            <a:spLocks noGrp="1"/>
          </p:cNvSpPr>
          <p:nvPr>
            <p:ph type="sldNum" sz="quarter" idx="10"/>
          </p:nvPr>
        </p:nvSpPr>
        <p:spPr/>
        <p:txBody>
          <a:bodyPr/>
          <a:lstStyle/>
          <a:p>
            <a:fld id="{9143B143-C6FC-456E-8FE1-F9CFF830DE78}" type="slidenum">
              <a:rPr lang="en-US" altLang="en-US" smtClean="0"/>
              <a:pPr/>
              <a:t>6</a:t>
            </a:fld>
            <a:endParaRPr lang="en-US" altLang="en-US" dirty="0"/>
          </a:p>
        </p:txBody>
      </p:sp>
    </p:spTree>
    <p:extLst>
      <p:ext uri="{BB962C8B-B14F-4D97-AF65-F5344CB8AC3E}">
        <p14:creationId xmlns:p14="http://schemas.microsoft.com/office/powerpoint/2010/main" val="4074510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latin typeface="Arial" pitchFamily="34" charset="0"/>
                <a:ea typeface="ＭＳ Ｐゴシック" pitchFamily="34" charset="-128"/>
                <a:cs typeface="Arial" pitchFamily="34" charset="0"/>
              </a:rPr>
              <a:t>Our environment is not conducive to a healthy, physically active lifestyle.</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1B6AFE49-2F6E-437F-9899-6C26CAE45413}" type="slidenum">
              <a:rPr lang="en-US" altLang="en-US" sz="1200"/>
              <a:pPr/>
              <a:t>9</a:t>
            </a:fld>
            <a:endParaRPr lang="en-US" altLang="en-US" sz="1200" dirty="0"/>
          </a:p>
        </p:txBody>
      </p:sp>
    </p:spTree>
    <p:extLst>
      <p:ext uri="{BB962C8B-B14F-4D97-AF65-F5344CB8AC3E}">
        <p14:creationId xmlns:p14="http://schemas.microsoft.com/office/powerpoint/2010/main" val="227011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5" name="Content Placeholder 4"/>
          <p:cNvSpPr>
            <a:spLocks noGrp="1"/>
          </p:cNvSpPr>
          <p:nvPr>
            <p:ph sz="quarter" idx="16"/>
          </p:nvPr>
        </p:nvSpPr>
        <p:spPr>
          <a:xfrm>
            <a:off x="1600200" y="6285230"/>
            <a:ext cx="7543800" cy="572770"/>
          </a:xfrm>
          <a:solidFill>
            <a:srgbClr val="8A288F"/>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2321533556"/>
      </p:ext>
    </p:extLst>
  </p:cSld>
  <p:clrMapOvr>
    <a:masterClrMapping/>
  </p:clrMapOvr>
  <p:transition spd="slow"/>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465138" indent="-465138">
              <a:buClr>
                <a:srgbClr val="8A288F"/>
              </a:buClr>
              <a:buSzPct val="100000"/>
              <a:defRPr sz="2600"/>
            </a:lvl1pPr>
            <a:lvl2pPr marL="914400" indent="-457200">
              <a:buClr>
                <a:srgbClr val="8A288F"/>
              </a:buClr>
              <a:defRPr/>
            </a:lvl2pPr>
            <a:lvl3pPr marL="1379538" indent="-465138">
              <a:buClr>
                <a:srgbClr val="8A288F"/>
              </a:buClr>
              <a:buFont typeface="Wingdings" pitchFamily="2" charset="2"/>
              <a:buChar char="§"/>
              <a:defRPr sz="2200"/>
            </a:lvl3pPr>
            <a:lvl4pPr marL="1828800" indent="-457200">
              <a:buClr>
                <a:srgbClr val="8A288F"/>
              </a:buClr>
              <a:buFont typeface="Courier New" pitchFamily="49" charset="0"/>
              <a:buChar char="o"/>
              <a:defRPr/>
            </a:lvl4pPr>
            <a:lvl5pPr marL="2293938" indent="-465138">
              <a:buClr>
                <a:srgbClr val="8A288F"/>
              </a:buCl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5728216"/>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0" y="1752600"/>
            <a:ext cx="6997700" cy="3429000"/>
          </a:xfrm>
        </p:spPr>
        <p:txBody>
          <a:bodyPr rtlCol="0">
            <a:normAutofit/>
          </a:bodyPr>
          <a:lstStyle/>
          <a:p>
            <a:pPr lvl="0"/>
            <a:r>
              <a:rPr lang="en-US" noProof="0" smtClean="0"/>
              <a:t>Click icon to add picture</a:t>
            </a:r>
            <a:endParaRPr lang="en-US" noProof="0" dirty="0"/>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0" y="2819400"/>
            <a:ext cx="30099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2"/>
          </p:nvPr>
        </p:nvSpPr>
        <p:spPr>
          <a:xfrm>
            <a:off x="8382000" y="2209800"/>
            <a:ext cx="609600" cy="60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1"/>
          <p:cNvSpPr>
            <a:spLocks noGrp="1"/>
          </p:cNvSpPr>
          <p:nvPr>
            <p:ph sz="quarter" idx="13"/>
          </p:nvPr>
        </p:nvSpPr>
        <p:spPr>
          <a:xfrm>
            <a:off x="8458200" y="3429000"/>
            <a:ext cx="533400" cy="60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8-</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2"/>
          <p:cNvSpPr txBox="1">
            <a:spLocks/>
          </p:cNvSpPr>
          <p:nvPr userDrawn="1"/>
        </p:nvSpPr>
        <p:spPr>
          <a:xfrm>
            <a:off x="1627279" y="6324600"/>
            <a:ext cx="6297521" cy="496570"/>
          </a:xfrm>
          <a:prstGeom prst="rect">
            <a:avLst/>
          </a:prstGeom>
        </p:spPr>
        <p:txBody>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200" dirty="0" smtClean="0">
                <a:solidFill>
                  <a:schemeClr val="bg1"/>
                </a:solidFill>
              </a:rPr>
              <a:t>Copyright © 2018 Cengage Learning®. May not be scanned, copied or duplicated, or posted to a publicly accessible website, in whole or in part.</a:t>
            </a:r>
            <a:endParaRPr lang="en-US" sz="1200" dirty="0">
              <a:solidFill>
                <a:schemeClr val="bg1"/>
              </a:solidFill>
            </a:endParaRPr>
          </a:p>
        </p:txBody>
      </p:sp>
    </p:spTree>
    <p:extLst>
      <p:ext uri="{BB962C8B-B14F-4D97-AF65-F5344CB8AC3E}">
        <p14:creationId xmlns:p14="http://schemas.microsoft.com/office/powerpoint/2010/main" val="1004922670"/>
      </p:ext>
    </p:extLst>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Content Placeholder 2"/>
          <p:cNvSpPr>
            <a:spLocks noGrp="1"/>
          </p:cNvSpPr>
          <p:nvPr>
            <p:ph type="body" idx="1"/>
          </p:nvPr>
        </p:nvSpPr>
        <p:spPr bwMode="auto">
          <a:xfrm>
            <a:off x="228600" y="1295400"/>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p:nvSpPr>
        <p:spPr bwMode="white">
          <a:xfrm>
            <a:off x="0" y="0"/>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8-</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24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userDrawn="1"/>
        </p:nvSpPr>
        <p:spPr>
          <a:xfrm>
            <a:off x="1627279" y="6324600"/>
            <a:ext cx="6297521" cy="496570"/>
          </a:xfrm>
          <a:prstGeom prst="rect">
            <a:avLst/>
          </a:prstGeom>
        </p:spPr>
        <p:txBody>
          <a:bodyPr/>
          <a:lst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200" dirty="0" smtClean="0">
                <a:solidFill>
                  <a:schemeClr val="bg1"/>
                </a:solidFill>
              </a:rPr>
              <a:t>Copyright © 2018 Cengage Learning®. May not be scanned, copied or duplicated, or posted to a publicly accessible website, in whole or in part.</a:t>
            </a:r>
            <a:endParaRPr lang="en-US" sz="1200" dirty="0">
              <a:solidFill>
                <a:schemeClr val="bg1"/>
              </a:solidFill>
            </a:endParaRPr>
          </a:p>
        </p:txBody>
      </p:sp>
    </p:spTree>
    <p:extLst>
      <p:ext uri="{BB962C8B-B14F-4D97-AF65-F5344CB8AC3E}">
        <p14:creationId xmlns:p14="http://schemas.microsoft.com/office/powerpoint/2010/main" val="9002791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3600" kern="1200">
          <a:solidFill>
            <a:schemeClr val="bg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p:titleStyle>
    <p:bodyStyle>
      <a:lvl1pPr marL="465138" indent="-465138"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smtClean="0"/>
              <a:t>DISCOVERING COMPUTERS 2018</a:t>
            </a:r>
            <a:r>
              <a:rPr lang="en-US" sz="3200" dirty="0" smtClean="0"/>
              <a:t/>
            </a:r>
            <a:br>
              <a:rPr lang="en-US" sz="3200" dirty="0" smtClean="0"/>
            </a:br>
            <a:r>
              <a:rPr lang="en-US" dirty="0" smtClean="0"/>
              <a:t>Digital Technology, Data, and Devices</a:t>
            </a:r>
          </a:p>
        </p:txBody>
      </p:sp>
      <p:pic>
        <p:nvPicPr>
          <p:cNvPr id="9"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7" y="1465906"/>
            <a:ext cx="3559158" cy="474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3962400" y="2033374"/>
            <a:ext cx="5029200" cy="3681626"/>
          </a:xfrm>
        </p:spPr>
        <p:txBody>
          <a:bodyPr anchor="ctr"/>
          <a:lstStyle/>
          <a:p>
            <a:pPr algn="ctr">
              <a:spcBef>
                <a:spcPct val="0"/>
              </a:spcBef>
            </a:pPr>
            <a:r>
              <a:rPr lang="en-US" b="1" dirty="0" smtClean="0"/>
              <a:t>Module 8</a:t>
            </a:r>
          </a:p>
          <a:p>
            <a:pPr algn="ctr"/>
            <a:r>
              <a:rPr lang="en-US" b="1" dirty="0"/>
              <a:t>Digital Storage:</a:t>
            </a:r>
            <a:r>
              <a:rPr lang="en-US" sz="4000" b="1" dirty="0"/>
              <a:t/>
            </a:r>
            <a:br>
              <a:rPr lang="en-US" sz="4000" b="1" dirty="0"/>
            </a:br>
            <a:r>
              <a:rPr lang="en-US" sz="4000" dirty="0"/>
              <a:t>Preserving Content Locally and on the Cloud</a:t>
            </a:r>
          </a:p>
        </p:txBody>
      </p:sp>
      <p:pic>
        <p:nvPicPr>
          <p:cNvPr id="8" name="Picture 7"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6"/>
          </p:nvPr>
        </p:nvSpPr>
        <p:spPr>
          <a:xfrm>
            <a:off x="1447800" y="6324600"/>
            <a:ext cx="7620000" cy="496570"/>
          </a:xfrm>
        </p:spPr>
        <p:txBody>
          <a:bodyPr/>
          <a:lstStyle/>
          <a:p>
            <a:r>
              <a:rPr lang="en-US" sz="1200" dirty="0">
                <a:solidFill>
                  <a:schemeClr val="bg1"/>
                </a:solidFill>
              </a:rPr>
              <a:t>Copyright © 2018 Cengage Learning®. May not be scanned, copied or duplicated, or posted to a publicly accessible website, in whole or in part</a:t>
            </a:r>
            <a:r>
              <a:rPr lang="en-US" sz="1200" dirty="0" smtClean="0">
                <a:solidFill>
                  <a:schemeClr val="bg1"/>
                </a:solidFill>
              </a:rPr>
              <a:t>.</a:t>
            </a:r>
            <a:endParaRPr lang="en-US" sz="1200" dirty="0">
              <a:solidFill>
                <a:schemeClr val="bg1"/>
              </a:solidFill>
            </a:endParaRPr>
          </a:p>
        </p:txBody>
      </p:sp>
    </p:spTree>
    <p:extLst>
      <p:ext uri="{BB962C8B-B14F-4D97-AF65-F5344CB8AC3E}">
        <p14:creationId xmlns:p14="http://schemas.microsoft.com/office/powerpoint/2010/main" val="3693255932"/>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8600"/>
            <a:ext cx="8032638" cy="1004011"/>
          </a:xfrm>
        </p:spPr>
        <p:txBody>
          <a:bodyPr/>
          <a:lstStyle/>
          <a:p>
            <a:r>
              <a:rPr lang="en-US" dirty="0"/>
              <a:t>Storage </a:t>
            </a:r>
            <a:r>
              <a:rPr lang="en-US" dirty="0" smtClean="0"/>
              <a:t>(7 </a:t>
            </a:r>
            <a:r>
              <a:rPr lang="en-US" dirty="0"/>
              <a:t>of </a:t>
            </a:r>
            <a:r>
              <a:rPr lang="en-US" dirty="0" smtClean="0"/>
              <a:t>10)</a:t>
            </a:r>
            <a:endParaRPr lang="en-US" dirty="0"/>
          </a:p>
        </p:txBody>
      </p:sp>
      <p:sp>
        <p:nvSpPr>
          <p:cNvPr id="5" name="Content Placeholder 4"/>
          <p:cNvSpPr>
            <a:spLocks noGrp="1"/>
          </p:cNvSpPr>
          <p:nvPr>
            <p:ph sz="quarter" idx="11"/>
          </p:nvPr>
        </p:nvSpPr>
        <p:spPr>
          <a:xfrm>
            <a:off x="533400" y="1524000"/>
            <a:ext cx="8001000" cy="533400"/>
          </a:xfrm>
        </p:spPr>
        <p:txBody>
          <a:bodyPr/>
          <a:lstStyle/>
          <a:p>
            <a:pPr marL="0" indent="0">
              <a:buNone/>
            </a:pPr>
            <a:r>
              <a:rPr lang="en-US" sz="2800" b="1" dirty="0"/>
              <a:t>Contents of Most </a:t>
            </a:r>
            <a:r>
              <a:rPr lang="en-US" sz="2800" b="1" dirty="0" smtClean="0"/>
              <a:t>RAM </a:t>
            </a:r>
            <a:r>
              <a:rPr lang="en-US" sz="2800" dirty="0" smtClean="0"/>
              <a:t>Volatile</a:t>
            </a:r>
            <a:endParaRPr lang="en-US" sz="2800" dirty="0"/>
          </a:p>
        </p:txBody>
      </p:sp>
      <p:pic>
        <p:nvPicPr>
          <p:cNvPr id="4098" name="Picture 2" descr="A photo shows a RAM module. Text below reads, “Invisible tape Dollar 1.50 per roll 6 rolls Dollar 9.00 total d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3600"/>
            <a:ext cx="18764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descr="A photo shows a RAM modul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591" y="2133600"/>
            <a:ext cx="173181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quarter" idx="12"/>
          </p:nvPr>
        </p:nvSpPr>
        <p:spPr>
          <a:xfrm>
            <a:off x="381000" y="4343400"/>
            <a:ext cx="8305800" cy="1828800"/>
          </a:xfrm>
        </p:spPr>
        <p:txBody>
          <a:bodyPr/>
          <a:lstStyle/>
          <a:p>
            <a:pPr marL="0" indent="0">
              <a:buNone/>
            </a:pPr>
            <a:r>
              <a:rPr lang="en-US" sz="2000" b="1" dirty="0"/>
              <a:t>Figure 8-2 </a:t>
            </a:r>
            <a:r>
              <a:rPr lang="en-US" sz="2000" dirty="0"/>
              <a:t>A screen display is considered volatile because its contents disappear when power is removed. Likewise, most RAM is volatile. That is, its contents are erased when power is removed from a computer or mobile device. Storage, by contrast, is nonvolatile. Its contents remain when power is off</a:t>
            </a:r>
            <a:r>
              <a:rPr lang="en-US" sz="2000" dirty="0" smtClean="0"/>
              <a:t>.</a:t>
            </a:r>
            <a:endParaRPr lang="en-US" sz="2000" dirty="0"/>
          </a:p>
        </p:txBody>
      </p:sp>
    </p:spTree>
    <p:extLst>
      <p:ext uri="{BB962C8B-B14F-4D97-AF65-F5344CB8AC3E}">
        <p14:creationId xmlns:p14="http://schemas.microsoft.com/office/powerpoint/2010/main" val="138367988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t>
            </a:r>
            <a:r>
              <a:rPr lang="en-US" dirty="0" smtClean="0"/>
              <a:t>(8 </a:t>
            </a:r>
            <a:r>
              <a:rPr lang="en-US" dirty="0"/>
              <a:t>of </a:t>
            </a:r>
            <a:r>
              <a:rPr lang="en-US" dirty="0" smtClean="0"/>
              <a:t>10)</a:t>
            </a:r>
            <a:endParaRPr lang="en-US" dirty="0"/>
          </a:p>
        </p:txBody>
      </p:sp>
      <p:sp>
        <p:nvSpPr>
          <p:cNvPr id="5" name="Content Placeholder 4"/>
          <p:cNvSpPr>
            <a:spLocks noGrp="1"/>
          </p:cNvSpPr>
          <p:nvPr>
            <p:ph sz="quarter" idx="11"/>
          </p:nvPr>
        </p:nvSpPr>
        <p:spPr>
          <a:xfrm>
            <a:off x="533400" y="1524000"/>
            <a:ext cx="8001000" cy="533400"/>
          </a:xfrm>
        </p:spPr>
        <p:txBody>
          <a:bodyPr/>
          <a:lstStyle/>
          <a:p>
            <a:pPr marL="0" indent="0">
              <a:buNone/>
            </a:pPr>
            <a:r>
              <a:rPr lang="en-US" sz="2800" b="1" dirty="0"/>
              <a:t>Contents of </a:t>
            </a:r>
            <a:r>
              <a:rPr lang="en-US" sz="2800" b="1" dirty="0" smtClean="0"/>
              <a:t>Storage </a:t>
            </a:r>
            <a:r>
              <a:rPr lang="en-US" sz="2800" dirty="0" smtClean="0"/>
              <a:t>Nonvolatile</a:t>
            </a:r>
            <a:endParaRPr lang="en-US" sz="2800" dirty="0"/>
          </a:p>
        </p:txBody>
      </p:sp>
      <p:pic>
        <p:nvPicPr>
          <p:cNvPr id="5122" name="Picture 2" descr=" A photo shows four CD’s with text on them stacked one over the other. Text on each CD reads in the following order: paper clips Dollar 2.59 per box; glue stick Dollar 1.99 per stick; one by fourth inch staples Dollar2.69 per box; invisible tape Dollar 1.50 per ro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22383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descr="A photo shows four CD’s with text on them stacked one over the other. Text on each CD reads in the following order: paper clips Dollar 2.59 per box; glue stick Dollar 1.99 per stick; one by fourth inch staples Dollar2.69 per box; invisible tape Dollar 1.50 per ro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152650"/>
            <a:ext cx="21907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quarter" idx="12"/>
          </p:nvPr>
        </p:nvSpPr>
        <p:spPr>
          <a:xfrm>
            <a:off x="381000" y="4343400"/>
            <a:ext cx="8305800" cy="1828800"/>
          </a:xfrm>
        </p:spPr>
        <p:txBody>
          <a:bodyPr/>
          <a:lstStyle/>
          <a:p>
            <a:pPr marL="0" indent="0">
              <a:buNone/>
            </a:pPr>
            <a:r>
              <a:rPr lang="en-US" sz="2000" b="1" dirty="0"/>
              <a:t>Figure 8-2 </a:t>
            </a:r>
            <a:r>
              <a:rPr lang="en-US" sz="2000" dirty="0"/>
              <a:t>A screen display is considered volatile because its contents disappear when power is removed. Likewise, most RAM is volatile. That is, its contents are erased when power is removed from a computer or mobile device. Storage, by contrast, is nonvolatile. Its contents remain when power is off</a:t>
            </a:r>
            <a:r>
              <a:rPr lang="en-US" sz="2000" dirty="0" smtClean="0"/>
              <a:t>.</a:t>
            </a:r>
            <a:endParaRPr lang="en-US" sz="2000" dirty="0"/>
          </a:p>
        </p:txBody>
      </p:sp>
    </p:spTree>
    <p:extLst>
      <p:ext uri="{BB962C8B-B14F-4D97-AF65-F5344CB8AC3E}">
        <p14:creationId xmlns:p14="http://schemas.microsoft.com/office/powerpoint/2010/main" val="279656657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Storage </a:t>
            </a:r>
            <a:r>
              <a:rPr lang="en-US" dirty="0" smtClean="0"/>
              <a:t>(9 </a:t>
            </a:r>
            <a:r>
              <a:rPr lang="en-US" dirty="0"/>
              <a:t>of </a:t>
            </a:r>
            <a:r>
              <a:rPr lang="en-US" dirty="0" smtClean="0"/>
              <a:t>10)</a:t>
            </a:r>
            <a:endParaRPr lang="en-US" dirty="0"/>
          </a:p>
        </p:txBody>
      </p:sp>
      <p:sp>
        <p:nvSpPr>
          <p:cNvPr id="9" name="Content Placeholder 8"/>
          <p:cNvSpPr>
            <a:spLocks noGrp="1"/>
          </p:cNvSpPr>
          <p:nvPr>
            <p:ph idx="1"/>
          </p:nvPr>
        </p:nvSpPr>
        <p:spPr/>
        <p:txBody>
          <a:bodyPr/>
          <a:lstStyle/>
          <a:p>
            <a:r>
              <a:rPr lang="en-US" b="1" dirty="0"/>
              <a:t>Access time</a:t>
            </a:r>
            <a:r>
              <a:rPr lang="en-US" dirty="0"/>
              <a:t> measures:</a:t>
            </a:r>
          </a:p>
          <a:p>
            <a:pPr lvl="1"/>
            <a:r>
              <a:rPr lang="en-US" dirty="0"/>
              <a:t>The amount of time it takes a storage device to locate an item on a storage medium</a:t>
            </a:r>
          </a:p>
          <a:p>
            <a:pPr lvl="1"/>
            <a:r>
              <a:rPr lang="en-US" dirty="0"/>
              <a:t>The time required to deliver an item from memory to the processor</a:t>
            </a:r>
          </a:p>
        </p:txBody>
      </p:sp>
    </p:spTree>
    <p:extLst>
      <p:ext uri="{BB962C8B-B14F-4D97-AF65-F5344CB8AC3E}">
        <p14:creationId xmlns:p14="http://schemas.microsoft.com/office/powerpoint/2010/main" val="178867848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t>
            </a:r>
            <a:r>
              <a:rPr lang="en-US" dirty="0" smtClean="0"/>
              <a:t>(10 </a:t>
            </a:r>
            <a:r>
              <a:rPr lang="en-US" dirty="0"/>
              <a:t>of </a:t>
            </a:r>
            <a:r>
              <a:rPr lang="en-US" dirty="0" smtClean="0"/>
              <a:t>10)</a:t>
            </a:r>
            <a:endParaRPr lang="en-US" dirty="0"/>
          </a:p>
        </p:txBody>
      </p:sp>
      <p:pic>
        <p:nvPicPr>
          <p:cNvPr id="1026" name="Picture 2" descr="An illustration shows the comparison of different types of storage media and memory in order of their speed in transfer rates. The text reads as follows in the order of faster transfer rates to slower transfer rates. &#10;Memory: &#10;Memory (most RAM) stores: Currently running programs and information they require; contents of screen display; commands sent between components of computer, such as the hard drive, processor, and video card. &#10;Storage: &#10;SSDs and Hard Disks store: Operating system; applications; user data and information, including photos, music, and videos; backups.&#10;USB Flash drives and Memory Cards store: Digital photos or files to be transported.&#10;Optical Discs store: Software, movies, mus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63574"/>
            <a:ext cx="3875509" cy="483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3"/>
          </p:nvPr>
        </p:nvSpPr>
        <p:spPr>
          <a:xfrm>
            <a:off x="5486400" y="2286000"/>
            <a:ext cx="3169125" cy="2895600"/>
          </a:xfrm>
        </p:spPr>
        <p:txBody>
          <a:bodyPr/>
          <a:lstStyle/>
          <a:p>
            <a:pPr marL="0" indent="0" algn="just">
              <a:buNone/>
            </a:pPr>
            <a:r>
              <a:rPr lang="en-US" sz="1800" b="1" dirty="0"/>
              <a:t>Figure 8-3 </a:t>
            </a:r>
            <a:r>
              <a:rPr lang="en-US" sz="1800" dirty="0"/>
              <a:t>A comparison of different types of </a:t>
            </a:r>
            <a:r>
              <a:rPr lang="en-US" sz="1800" dirty="0" smtClean="0"/>
              <a:t>storage media </a:t>
            </a:r>
            <a:r>
              <a:rPr lang="en-US" sz="1800" dirty="0"/>
              <a:t>and memory in terms of relative speed and </a:t>
            </a:r>
            <a:r>
              <a:rPr lang="en-US" sz="1800" dirty="0" smtClean="0"/>
              <a:t>uses. </a:t>
            </a:r>
            <a:r>
              <a:rPr lang="en-US" sz="1800" spc="-60" dirty="0" smtClean="0"/>
              <a:t>Memory </a:t>
            </a:r>
            <a:r>
              <a:rPr lang="en-US" sz="1800" spc="-60" dirty="0"/>
              <a:t>is faster than storage </a:t>
            </a:r>
            <a:r>
              <a:rPr lang="en-US" sz="1800" spc="-100" dirty="0"/>
              <a:t>but is expensive and </a:t>
            </a:r>
            <a:r>
              <a:rPr lang="en-US" sz="1800" spc="-100" dirty="0" smtClean="0"/>
              <a:t>not practical </a:t>
            </a:r>
            <a:r>
              <a:rPr lang="en-US" sz="1800" dirty="0"/>
              <a:t>for all storage requirements. Storage is </a:t>
            </a:r>
            <a:r>
              <a:rPr lang="en-US" sz="1800" dirty="0" smtClean="0"/>
              <a:t>less expensive </a:t>
            </a:r>
            <a:r>
              <a:rPr lang="en-US" sz="1800" dirty="0"/>
              <a:t>but is slower than memory.</a:t>
            </a:r>
          </a:p>
        </p:txBody>
      </p:sp>
    </p:spTree>
    <p:extLst>
      <p:ext uri="{BB962C8B-B14F-4D97-AF65-F5344CB8AC3E}">
        <p14:creationId xmlns:p14="http://schemas.microsoft.com/office/powerpoint/2010/main" val="264438328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Hard Drives </a:t>
            </a:r>
            <a:r>
              <a:rPr lang="en-US" dirty="0" smtClean="0"/>
              <a:t>(1 </a:t>
            </a:r>
            <a:r>
              <a:rPr lang="en-US" dirty="0" smtClean="0"/>
              <a:t>of </a:t>
            </a:r>
            <a:r>
              <a:rPr lang="en-US" dirty="0" smtClean="0"/>
              <a:t>9)</a:t>
            </a:r>
            <a:endParaRPr lang="en-US" dirty="0"/>
          </a:p>
        </p:txBody>
      </p:sp>
      <p:pic>
        <p:nvPicPr>
          <p:cNvPr id="10" name="Picture 2" descr="An illustration shows close up photos of a laptop hard disk and a desktop hard disk. It also shows a detailed view of the rear side of a laptop and a desktop, indicating the location of the hard disk.&#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253" y="1524000"/>
            <a:ext cx="3636547" cy="304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3"/>
          </p:nvPr>
        </p:nvSpPr>
        <p:spPr>
          <a:xfrm>
            <a:off x="519169" y="4648200"/>
            <a:ext cx="8167631" cy="1447800"/>
          </a:xfrm>
        </p:spPr>
        <p:txBody>
          <a:bodyPr/>
          <a:lstStyle/>
          <a:p>
            <a:pPr marL="0" indent="0" algn="just">
              <a:buNone/>
            </a:pPr>
            <a:r>
              <a:rPr lang="en-US" sz="1800" b="1" dirty="0"/>
              <a:t>Figure 8-4 </a:t>
            </a:r>
            <a:r>
              <a:rPr lang="en-US" sz="1800" dirty="0"/>
              <a:t>The hard disk in a personal computer is enclosed inside an airtight, </a:t>
            </a:r>
            <a:r>
              <a:rPr lang="en-US" sz="1800" spc="-40" dirty="0"/>
              <a:t>sealed case. In these </a:t>
            </a:r>
            <a:r>
              <a:rPr lang="en-US" sz="1800" spc="-40" dirty="0" smtClean="0"/>
              <a:t>photos of </a:t>
            </a:r>
            <a:r>
              <a:rPr lang="en-US" sz="1800" spc="-40" dirty="0"/>
              <a:t>the desktop and laptop hard disks, the top plate is </a:t>
            </a:r>
            <a:r>
              <a:rPr lang="en-US" sz="1800" dirty="0"/>
              <a:t>removed for illustration purposes. The laptop hard disk </a:t>
            </a:r>
            <a:r>
              <a:rPr lang="en-US" sz="1800" dirty="0" smtClean="0"/>
              <a:t>is much </a:t>
            </a:r>
            <a:r>
              <a:rPr lang="en-US" sz="1800" dirty="0"/>
              <a:t>smaller than the desktop hard disk</a:t>
            </a:r>
            <a:r>
              <a:rPr lang="en-US" sz="1800" dirty="0" smtClean="0"/>
              <a:t>.</a:t>
            </a:r>
            <a:endParaRPr lang="en-US" sz="1800" dirty="0"/>
          </a:p>
        </p:txBody>
      </p:sp>
      <p:sp>
        <p:nvSpPr>
          <p:cNvPr id="5" name="Content Placeholder 2"/>
          <p:cNvSpPr>
            <a:spLocks noGrp="1"/>
          </p:cNvSpPr>
          <p:nvPr>
            <p:ph idx="4294967295"/>
          </p:nvPr>
        </p:nvSpPr>
        <p:spPr>
          <a:xfrm>
            <a:off x="190500" y="1752599"/>
            <a:ext cx="4533900" cy="2514601"/>
          </a:xfrm>
          <a:prstGeom prst="rect">
            <a:avLst/>
          </a:prstGeom>
        </p:spPr>
        <p:txBody>
          <a:bodyPr/>
          <a:lstStyle/>
          <a:p>
            <a:pPr marL="0" indent="0" algn="just">
              <a:buNone/>
            </a:pPr>
            <a:r>
              <a:rPr lang="en-US" sz="2400" dirty="0"/>
              <a:t>A </a:t>
            </a:r>
            <a:r>
              <a:rPr lang="en-US" sz="2400" b="1" dirty="0"/>
              <a:t>hard disk</a:t>
            </a:r>
            <a:r>
              <a:rPr lang="en-US" sz="2400" dirty="0"/>
              <a:t>, also called a </a:t>
            </a:r>
            <a:r>
              <a:rPr lang="en-US" sz="2400" b="1" dirty="0"/>
              <a:t>hard </a:t>
            </a:r>
            <a:r>
              <a:rPr lang="en-US" sz="2400" b="1" spc="-70" dirty="0"/>
              <a:t>disk drive</a:t>
            </a:r>
            <a:r>
              <a:rPr lang="en-US" sz="2400" spc="-70" dirty="0"/>
              <a:t> (</a:t>
            </a:r>
            <a:r>
              <a:rPr lang="en-US" sz="2400" b="1" spc="-70" dirty="0"/>
              <a:t>HDD</a:t>
            </a:r>
            <a:r>
              <a:rPr lang="en-US" sz="2400" spc="-70" dirty="0"/>
              <a:t>) contains one or </a:t>
            </a:r>
            <a:r>
              <a:rPr lang="en-US" sz="2400" dirty="0"/>
              <a:t>more inflexible, circular platters that use magnetic particles to store data, instructions, and </a:t>
            </a:r>
            <a:r>
              <a:rPr lang="en-US" sz="2400" dirty="0" smtClean="0"/>
              <a:t>information</a:t>
            </a:r>
            <a:endParaRPr lang="en-US" sz="2400" dirty="0"/>
          </a:p>
        </p:txBody>
      </p:sp>
    </p:spTree>
    <p:extLst>
      <p:ext uri="{BB962C8B-B14F-4D97-AF65-F5344CB8AC3E}">
        <p14:creationId xmlns:p14="http://schemas.microsoft.com/office/powerpoint/2010/main" val="327490513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 Drives </a:t>
            </a:r>
            <a:r>
              <a:rPr lang="en-US" dirty="0" smtClean="0"/>
              <a:t>(2 </a:t>
            </a:r>
            <a:r>
              <a:rPr lang="en-US" dirty="0" smtClean="0"/>
              <a:t>of </a:t>
            </a:r>
            <a:r>
              <a:rPr lang="en-US" dirty="0" smtClean="0"/>
              <a:t>9)</a:t>
            </a:r>
            <a:endParaRPr lang="en-US" dirty="0"/>
          </a:p>
        </p:txBody>
      </p:sp>
      <p:sp>
        <p:nvSpPr>
          <p:cNvPr id="3" name="Content Placeholder 2"/>
          <p:cNvSpPr>
            <a:spLocks noGrp="1"/>
          </p:cNvSpPr>
          <p:nvPr>
            <p:ph idx="1"/>
          </p:nvPr>
        </p:nvSpPr>
        <p:spPr>
          <a:xfrm>
            <a:off x="190500" y="1219200"/>
            <a:ext cx="8763000" cy="4830763"/>
          </a:xfrm>
        </p:spPr>
        <p:txBody>
          <a:bodyPr/>
          <a:lstStyle/>
          <a:p>
            <a:r>
              <a:rPr lang="en-US" sz="2800" dirty="0"/>
              <a:t>The storage capacity of hard disks varies and is determined by:</a:t>
            </a:r>
          </a:p>
          <a:p>
            <a:pPr lvl="1"/>
            <a:r>
              <a:rPr lang="en-US" dirty="0"/>
              <a:t>The number of platters the hard disk contains</a:t>
            </a:r>
          </a:p>
          <a:p>
            <a:pPr lvl="1"/>
            <a:r>
              <a:rPr lang="en-US" dirty="0"/>
              <a:t>The composition of the magnetic coating on the platters</a:t>
            </a:r>
          </a:p>
          <a:p>
            <a:pPr lvl="1"/>
            <a:r>
              <a:rPr lang="en-US" dirty="0"/>
              <a:t>Whether the disk uses longitudinal or perpendicular recording</a:t>
            </a:r>
          </a:p>
          <a:p>
            <a:pPr lvl="1"/>
            <a:r>
              <a:rPr lang="en-US" dirty="0"/>
              <a:t>Density</a:t>
            </a:r>
          </a:p>
        </p:txBody>
      </p:sp>
    </p:spTree>
    <p:extLst>
      <p:ext uri="{BB962C8B-B14F-4D97-AF65-F5344CB8AC3E}">
        <p14:creationId xmlns:p14="http://schemas.microsoft.com/office/powerpoint/2010/main" val="100082542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28600"/>
            <a:ext cx="8032638" cy="1004011"/>
          </a:xfrm>
        </p:spPr>
        <p:txBody>
          <a:bodyPr/>
          <a:lstStyle/>
          <a:p>
            <a:r>
              <a:rPr lang="en-US" dirty="0"/>
              <a:t>Hard Drives </a:t>
            </a:r>
            <a:r>
              <a:rPr lang="en-US" dirty="0" smtClean="0"/>
              <a:t>(3 </a:t>
            </a:r>
            <a:r>
              <a:rPr lang="en-US" dirty="0" smtClean="0"/>
              <a:t>of </a:t>
            </a:r>
            <a:r>
              <a:rPr lang="en-US" dirty="0" smtClean="0"/>
              <a:t>9)</a:t>
            </a:r>
            <a:endParaRPr lang="en-US" dirty="0"/>
          </a:p>
        </p:txBody>
      </p:sp>
      <p:sp>
        <p:nvSpPr>
          <p:cNvPr id="7" name="Content Placeholder 6"/>
          <p:cNvSpPr>
            <a:spLocks noGrp="1"/>
          </p:cNvSpPr>
          <p:nvPr>
            <p:ph sz="quarter" idx="11"/>
          </p:nvPr>
        </p:nvSpPr>
        <p:spPr>
          <a:xfrm>
            <a:off x="533400" y="1369448"/>
            <a:ext cx="8001000" cy="840352"/>
          </a:xfrm>
        </p:spPr>
        <p:txBody>
          <a:bodyPr/>
          <a:lstStyle/>
          <a:p>
            <a:pPr marL="0" indent="0">
              <a:buNone/>
            </a:pPr>
            <a:r>
              <a:rPr lang="en-US" sz="2800" dirty="0"/>
              <a:t>Formatting</a:t>
            </a:r>
            <a:r>
              <a:rPr lang="en-US" sz="2800" b="1" dirty="0"/>
              <a:t> </a:t>
            </a:r>
            <a:r>
              <a:rPr lang="en-US" sz="2800" dirty="0"/>
              <a:t>is the process of dividing the disk into tracks and </a:t>
            </a:r>
            <a:r>
              <a:rPr lang="en-US" sz="2800" dirty="0" smtClean="0"/>
              <a:t>sectors</a:t>
            </a:r>
            <a:endParaRPr lang="en-US" sz="2800" b="1" dirty="0"/>
          </a:p>
        </p:txBody>
      </p:sp>
      <p:pic>
        <p:nvPicPr>
          <p:cNvPr id="7170" name="Picture 2" descr="An illustration shows an inset picture of a disk with concentric circles (labeled as “Tracks”) divided into eighteen wedge-shaped sections. Each small arc in the wedge-shaped section is labeled as “Sector.” Some portions are colored red. Two sectors, colored in red, are labeled as “Cluste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672" y="2311011"/>
            <a:ext cx="3628231" cy="2647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3"/>
          </p:nvPr>
        </p:nvSpPr>
        <p:spPr>
          <a:xfrm>
            <a:off x="533400" y="4972793"/>
            <a:ext cx="7848600" cy="1240963"/>
          </a:xfrm>
        </p:spPr>
        <p:txBody>
          <a:bodyPr/>
          <a:lstStyle/>
          <a:p>
            <a:pPr marL="0" indent="0">
              <a:buNone/>
            </a:pPr>
            <a:r>
              <a:rPr lang="en-US" sz="2000" b="1" dirty="0"/>
              <a:t>Figure 8-5 </a:t>
            </a:r>
            <a:r>
              <a:rPr lang="en-US" sz="2000" dirty="0"/>
              <a:t>Tracks form circles on the surface of a hard disk. The disk’s </a:t>
            </a:r>
            <a:r>
              <a:rPr lang="en-US" sz="2000" dirty="0" smtClean="0"/>
              <a:t>storage locations </a:t>
            </a:r>
            <a:r>
              <a:rPr lang="en-US" sz="2000" dirty="0"/>
              <a:t>are divided into wedge-shaped sections, which break the tracks </a:t>
            </a:r>
            <a:r>
              <a:rPr lang="en-US" sz="2000" dirty="0" smtClean="0"/>
              <a:t>into small </a:t>
            </a:r>
            <a:r>
              <a:rPr lang="en-US" sz="2000" dirty="0"/>
              <a:t>arcs called sectors. Several sectors form a cluster</a:t>
            </a:r>
            <a:r>
              <a:rPr lang="en-US" sz="2000" dirty="0" smtClean="0"/>
              <a:t>.</a:t>
            </a:r>
            <a:endParaRPr lang="en-US" sz="2000" dirty="0"/>
          </a:p>
        </p:txBody>
      </p:sp>
    </p:spTree>
    <p:extLst>
      <p:ext uri="{BB962C8B-B14F-4D97-AF65-F5344CB8AC3E}">
        <p14:creationId xmlns:p14="http://schemas.microsoft.com/office/powerpoint/2010/main" val="291658626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r>
              <a:rPr lang="en-US" dirty="0"/>
              <a:t>Hard Drives </a:t>
            </a:r>
            <a:r>
              <a:rPr lang="en-US" dirty="0" smtClean="0"/>
              <a:t>(4 </a:t>
            </a:r>
            <a:r>
              <a:rPr lang="en-US" dirty="0" smtClean="0"/>
              <a:t>of </a:t>
            </a:r>
            <a:r>
              <a:rPr lang="en-US" dirty="0" smtClean="0"/>
              <a:t>9)</a:t>
            </a:r>
            <a:endParaRPr lang="en-US" altLang="en-US" dirty="0" smtClean="0"/>
          </a:p>
        </p:txBody>
      </p:sp>
      <p:sp>
        <p:nvSpPr>
          <p:cNvPr id="3" name="Content Placeholder 2"/>
          <p:cNvSpPr>
            <a:spLocks noGrp="1"/>
          </p:cNvSpPr>
          <p:nvPr>
            <p:ph idx="1"/>
          </p:nvPr>
        </p:nvSpPr>
        <p:spPr>
          <a:xfrm>
            <a:off x="228600" y="1295400"/>
            <a:ext cx="8763000" cy="4830763"/>
          </a:xfrm>
        </p:spPr>
        <p:txBody>
          <a:bodyPr/>
          <a:lstStyle/>
          <a:p>
            <a:r>
              <a:rPr lang="en-US" sz="2800" dirty="0"/>
              <a:t>Characteristics of a hard disk include</a:t>
            </a:r>
            <a:r>
              <a:rPr lang="en-US" sz="2800" dirty="0" smtClean="0"/>
              <a:t>:</a:t>
            </a:r>
          </a:p>
          <a:p>
            <a:pPr lvl="1"/>
            <a:r>
              <a:rPr lang="en-US" dirty="0" smtClean="0"/>
              <a:t>Tracks</a:t>
            </a:r>
          </a:p>
          <a:p>
            <a:pPr lvl="1"/>
            <a:r>
              <a:rPr lang="en-US" dirty="0"/>
              <a:t>Sectors</a:t>
            </a:r>
          </a:p>
          <a:p>
            <a:pPr lvl="1"/>
            <a:r>
              <a:rPr lang="en-US" dirty="0"/>
              <a:t>Platters</a:t>
            </a:r>
          </a:p>
          <a:p>
            <a:pPr lvl="1"/>
            <a:r>
              <a:rPr lang="en-US" dirty="0"/>
              <a:t>Form factor</a:t>
            </a:r>
          </a:p>
          <a:p>
            <a:pPr lvl="1"/>
            <a:r>
              <a:rPr lang="en-US" b="1" dirty="0"/>
              <a:t>Read/write head</a:t>
            </a:r>
          </a:p>
          <a:p>
            <a:pPr lvl="1"/>
            <a:r>
              <a:rPr lang="en-US" dirty="0"/>
              <a:t>Revolutions per </a:t>
            </a:r>
            <a:r>
              <a:rPr lang="en-US" dirty="0" smtClean="0"/>
              <a:t>minute</a:t>
            </a:r>
            <a:endParaRPr lang="en-US" dirty="0"/>
          </a:p>
        </p:txBody>
      </p:sp>
    </p:spTree>
    <p:extLst>
      <p:ext uri="{BB962C8B-B14F-4D97-AF65-F5344CB8AC3E}">
        <p14:creationId xmlns:p14="http://schemas.microsoft.com/office/powerpoint/2010/main" val="1410981123"/>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Hard Drives </a:t>
            </a:r>
            <a:r>
              <a:rPr lang="en-US" dirty="0" smtClean="0"/>
              <a:t>(5 </a:t>
            </a:r>
            <a:r>
              <a:rPr lang="en-US" dirty="0" smtClean="0"/>
              <a:t>of </a:t>
            </a:r>
            <a:r>
              <a:rPr lang="en-US" dirty="0" smtClean="0"/>
              <a:t>9)</a:t>
            </a:r>
            <a:endParaRPr lang="en-US" dirty="0"/>
          </a:p>
        </p:txBody>
      </p:sp>
      <p:pic>
        <p:nvPicPr>
          <p:cNvPr id="8194" name="Picture 2" descr="&quot;An illustration shows the steps involved in the process of how a hard disk works accompanied by an image of a hard disk. They are as follows:&#10;Step 1: The circuit board controls the movement of the head actuator and a small motor (points toward the actuator on the bottom left corner of the hard disk). &#10;Step 2: A small motor spins the platters while the computer is running (points toward the spindle in the center of the platter).&#10;Step 3: When software requests disk access, the read/write heads determine the current or new location of the data (points toward the actuator arm).&#10;Step 4: The head actuator positions the read/write head arms over the correct location on the platters to read or write data (points toward the actuator axis).&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448" y="1634207"/>
            <a:ext cx="3865104" cy="3589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3"/>
          </p:nvPr>
        </p:nvSpPr>
        <p:spPr>
          <a:xfrm>
            <a:off x="762000" y="5486400"/>
            <a:ext cx="7620000" cy="533400"/>
          </a:xfrm>
        </p:spPr>
        <p:txBody>
          <a:bodyPr/>
          <a:lstStyle/>
          <a:p>
            <a:pPr marL="0" indent="0">
              <a:buNone/>
            </a:pPr>
            <a:r>
              <a:rPr lang="en-US" sz="2000" b="1" dirty="0"/>
              <a:t>Figure 8-6 </a:t>
            </a:r>
            <a:r>
              <a:rPr lang="en-US" sz="2000" dirty="0"/>
              <a:t>This figure shows how a hard disk works</a:t>
            </a:r>
            <a:r>
              <a:rPr lang="en-US" sz="2000" dirty="0" smtClean="0"/>
              <a:t>.</a:t>
            </a:r>
            <a:endParaRPr lang="en-US" sz="2000" dirty="0"/>
          </a:p>
        </p:txBody>
      </p:sp>
    </p:spTree>
    <p:extLst>
      <p:ext uri="{BB962C8B-B14F-4D97-AF65-F5344CB8AC3E}">
        <p14:creationId xmlns:p14="http://schemas.microsoft.com/office/powerpoint/2010/main" val="259898358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8600"/>
            <a:ext cx="8032638" cy="1004011"/>
          </a:xfrm>
        </p:spPr>
        <p:txBody>
          <a:bodyPr/>
          <a:lstStyle/>
          <a:p>
            <a:r>
              <a:rPr lang="en-US" dirty="0"/>
              <a:t>Hard Drives </a:t>
            </a:r>
            <a:r>
              <a:rPr lang="en-US" dirty="0" smtClean="0"/>
              <a:t>(6 </a:t>
            </a:r>
            <a:r>
              <a:rPr lang="en-US" dirty="0" smtClean="0"/>
              <a:t>of </a:t>
            </a:r>
            <a:r>
              <a:rPr lang="en-US" dirty="0" smtClean="0"/>
              <a:t>9)</a:t>
            </a:r>
            <a:endParaRPr lang="en-US" dirty="0"/>
          </a:p>
        </p:txBody>
      </p:sp>
      <p:sp>
        <p:nvSpPr>
          <p:cNvPr id="5" name="Content Placeholder 4"/>
          <p:cNvSpPr>
            <a:spLocks noGrp="1"/>
          </p:cNvSpPr>
          <p:nvPr>
            <p:ph sz="quarter" idx="11"/>
          </p:nvPr>
        </p:nvSpPr>
        <p:spPr>
          <a:xfrm>
            <a:off x="381000" y="1295400"/>
            <a:ext cx="8305800" cy="1447800"/>
          </a:xfrm>
        </p:spPr>
        <p:txBody>
          <a:bodyPr/>
          <a:lstStyle/>
          <a:p>
            <a:r>
              <a:rPr lang="en-US" sz="2800" dirty="0"/>
              <a:t>A head crash occurs when a read/write head touches the surface of a platter</a:t>
            </a:r>
          </a:p>
          <a:p>
            <a:r>
              <a:rPr lang="en-US" sz="2800" dirty="0"/>
              <a:t>Always keep a backup of your hard </a:t>
            </a:r>
            <a:r>
              <a:rPr lang="en-US" sz="2800" dirty="0" smtClean="0"/>
              <a:t>disk</a:t>
            </a:r>
            <a:endParaRPr lang="en-US" sz="2800" dirty="0"/>
          </a:p>
        </p:txBody>
      </p:sp>
      <p:pic>
        <p:nvPicPr>
          <p:cNvPr id="9218" name="Picture 2" descr="An illustration demonstrates how any contamination on the platter can make the hard disk unusable. It shows three circles, relatively smaller in size than the previous one, labeled as “hair,” “dust,” and “smoke” on a rectangular strip, labeled “platter.” Another rectangular strip above platter is labeled, “read/write head.” The space between them is labeled as “clearanc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876550"/>
            <a:ext cx="75057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304800" y="5410200"/>
            <a:ext cx="8534400" cy="685800"/>
          </a:xfrm>
        </p:spPr>
        <p:txBody>
          <a:bodyPr/>
          <a:lstStyle/>
          <a:p>
            <a:pPr marL="0" indent="0">
              <a:buNone/>
            </a:pPr>
            <a:r>
              <a:rPr lang="en-US" sz="1800" b="1" dirty="0"/>
              <a:t>Figure 8-7 </a:t>
            </a:r>
            <a:r>
              <a:rPr lang="en-US" sz="1800" dirty="0"/>
              <a:t>The clearance between a hard disk read/write head and the platter is about two-millionths </a:t>
            </a:r>
            <a:r>
              <a:rPr lang="en-US" sz="1800" dirty="0" smtClean="0"/>
              <a:t>of an </a:t>
            </a:r>
            <a:r>
              <a:rPr lang="en-US" sz="1800" dirty="0"/>
              <a:t>inch. Any contaminant could render the disk unusable.</a:t>
            </a:r>
          </a:p>
        </p:txBody>
      </p:sp>
    </p:spTree>
    <p:extLst>
      <p:ext uri="{BB962C8B-B14F-4D97-AF65-F5344CB8AC3E}">
        <p14:creationId xmlns:p14="http://schemas.microsoft.com/office/powerpoint/2010/main" val="132345003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Overview (1 of 2)</a:t>
            </a:r>
            <a:endParaRPr lang="en-US" dirty="0"/>
          </a:p>
        </p:txBody>
      </p:sp>
      <p:sp>
        <p:nvSpPr>
          <p:cNvPr id="3" name="Content Placeholder 2"/>
          <p:cNvSpPr>
            <a:spLocks noGrp="1"/>
          </p:cNvSpPr>
          <p:nvPr>
            <p:ph idx="1"/>
          </p:nvPr>
        </p:nvSpPr>
        <p:spPr/>
        <p:txBody>
          <a:bodyPr/>
          <a:lstStyle/>
          <a:p>
            <a:pPr lvl="0"/>
            <a:r>
              <a:rPr lang="en-US" sz="2800" dirty="0"/>
              <a:t>Differentiate </a:t>
            </a:r>
            <a:r>
              <a:rPr lang="en-US" sz="2800" dirty="0" smtClean="0"/>
              <a:t>between </a:t>
            </a:r>
            <a:r>
              <a:rPr lang="en-US" sz="2800" dirty="0"/>
              <a:t>storage and </a:t>
            </a:r>
            <a:r>
              <a:rPr lang="en-US" sz="2800" dirty="0" smtClean="0"/>
              <a:t>memory</a:t>
            </a:r>
          </a:p>
          <a:p>
            <a:r>
              <a:rPr lang="en-US" sz="2800" dirty="0"/>
              <a:t>Describe the characteristics of internal hard disks</a:t>
            </a:r>
          </a:p>
          <a:p>
            <a:r>
              <a:rPr lang="en-US" sz="2800" dirty="0"/>
              <a:t>Describe the benefits of solid-state drives</a:t>
            </a:r>
          </a:p>
          <a:p>
            <a:r>
              <a:rPr lang="en-US" sz="2800" dirty="0"/>
              <a:t>Identify uses of external hard drives and RAID</a:t>
            </a:r>
          </a:p>
          <a:p>
            <a:r>
              <a:rPr lang="en-US" sz="2800" dirty="0"/>
              <a:t>Differentiate among various types of memory cards and USB flash </a:t>
            </a:r>
            <a:r>
              <a:rPr lang="en-US" sz="2800" dirty="0" smtClean="0"/>
              <a:t>drives</a:t>
            </a:r>
            <a:endParaRPr lang="en-US" sz="2800" dirty="0"/>
          </a:p>
        </p:txBody>
      </p:sp>
    </p:spTree>
    <p:extLst>
      <p:ext uri="{BB962C8B-B14F-4D97-AF65-F5344CB8AC3E}">
        <p14:creationId xmlns:p14="http://schemas.microsoft.com/office/powerpoint/2010/main" val="1200233653"/>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Hard Drives </a:t>
            </a:r>
            <a:r>
              <a:rPr lang="en-US" dirty="0" smtClean="0"/>
              <a:t>(7 </a:t>
            </a:r>
            <a:r>
              <a:rPr lang="en-US" dirty="0" smtClean="0"/>
              <a:t>of </a:t>
            </a:r>
            <a:r>
              <a:rPr lang="en-US" dirty="0" smtClean="0"/>
              <a:t>9)</a:t>
            </a:r>
            <a:endParaRPr lang="en-US" dirty="0"/>
          </a:p>
        </p:txBody>
      </p:sp>
      <p:sp>
        <p:nvSpPr>
          <p:cNvPr id="9" name="Content Placeholder 8"/>
          <p:cNvSpPr>
            <a:spLocks noGrp="1"/>
          </p:cNvSpPr>
          <p:nvPr>
            <p:ph idx="1"/>
          </p:nvPr>
        </p:nvSpPr>
        <p:spPr>
          <a:xfrm>
            <a:off x="152400" y="1295401"/>
            <a:ext cx="8839200" cy="4343400"/>
          </a:xfrm>
        </p:spPr>
        <p:txBody>
          <a:bodyPr/>
          <a:lstStyle/>
          <a:p>
            <a:pPr marL="354013" indent="-354013"/>
            <a:r>
              <a:rPr lang="en-US" dirty="0"/>
              <a:t>An </a:t>
            </a:r>
            <a:r>
              <a:rPr lang="en-US" b="1" dirty="0"/>
              <a:t>SSD </a:t>
            </a:r>
            <a:r>
              <a:rPr lang="en-US" dirty="0"/>
              <a:t>(</a:t>
            </a:r>
            <a:r>
              <a:rPr lang="en-US" b="1" dirty="0"/>
              <a:t>solid state drive</a:t>
            </a:r>
            <a:r>
              <a:rPr lang="en-US" dirty="0"/>
              <a:t>) is a flash memory storage device that contains its own processor to manage its storage</a:t>
            </a:r>
          </a:p>
          <a:p>
            <a:pPr marL="354013" indent="-354013">
              <a:spcBef>
                <a:spcPts val="1200"/>
              </a:spcBef>
            </a:pPr>
            <a:r>
              <a:rPr lang="en-US" dirty="0"/>
              <a:t>An</a:t>
            </a:r>
            <a:r>
              <a:rPr lang="en-US" b="1" dirty="0"/>
              <a:t> </a:t>
            </a:r>
            <a:r>
              <a:rPr lang="en-US" dirty="0"/>
              <a:t>SSD (solid state drive) has several advantages over traditional (magnetic) </a:t>
            </a:r>
            <a:r>
              <a:rPr lang="en-US" dirty="0" smtClean="0"/>
              <a:t>hard </a:t>
            </a:r>
            <a:r>
              <a:rPr lang="en-US" dirty="0"/>
              <a:t>disks</a:t>
            </a:r>
            <a:r>
              <a:rPr lang="en-US" dirty="0" smtClean="0"/>
              <a:t>:</a:t>
            </a:r>
          </a:p>
          <a:p>
            <a:pPr marL="987425" lvl="1" indent="-261938">
              <a:spcBef>
                <a:spcPts val="900"/>
              </a:spcBef>
            </a:pPr>
            <a:r>
              <a:rPr lang="en-US" sz="2200" dirty="0"/>
              <a:t>Faster access </a:t>
            </a:r>
            <a:r>
              <a:rPr lang="en-US" sz="2200" dirty="0" smtClean="0"/>
              <a:t>times</a:t>
            </a:r>
            <a:endParaRPr lang="en-US" sz="2200" dirty="0"/>
          </a:p>
          <a:p>
            <a:pPr marL="987425" lvl="1" indent="-261938"/>
            <a:r>
              <a:rPr lang="en-US" sz="2200" dirty="0"/>
              <a:t>Faster transfer </a:t>
            </a:r>
            <a:r>
              <a:rPr lang="en-US" sz="2200" dirty="0" smtClean="0"/>
              <a:t>rates</a:t>
            </a:r>
          </a:p>
          <a:p>
            <a:pPr marL="987425" lvl="1" indent="-261938"/>
            <a:r>
              <a:rPr lang="en-US" sz="2200" dirty="0"/>
              <a:t>Quieter operation</a:t>
            </a:r>
          </a:p>
          <a:p>
            <a:pPr marL="987425" lvl="1" indent="-261938"/>
            <a:r>
              <a:rPr lang="en-US" sz="2200" dirty="0"/>
              <a:t>More durable</a:t>
            </a:r>
          </a:p>
          <a:p>
            <a:pPr marL="987425" lvl="1" indent="-261938"/>
            <a:r>
              <a:rPr lang="en-US" sz="2200" dirty="0"/>
              <a:t>Lighter </a:t>
            </a:r>
            <a:r>
              <a:rPr lang="en-US" sz="2200" dirty="0" smtClean="0"/>
              <a:t>weight</a:t>
            </a:r>
            <a:endParaRPr lang="en-US" sz="2200" dirty="0"/>
          </a:p>
        </p:txBody>
      </p:sp>
      <p:sp>
        <p:nvSpPr>
          <p:cNvPr id="4" name="Content Placeholder 8"/>
          <p:cNvSpPr txBox="1">
            <a:spLocks/>
          </p:cNvSpPr>
          <p:nvPr/>
        </p:nvSpPr>
        <p:spPr bwMode="auto">
          <a:xfrm>
            <a:off x="4191000" y="3551237"/>
            <a:ext cx="419100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5138" indent="-465138" algn="l" rtl="0" eaLnBrk="1" fontAlgn="base" hangingPunct="1">
              <a:spcBef>
                <a:spcPct val="20000"/>
              </a:spcBef>
              <a:spcAft>
                <a:spcPct val="0"/>
              </a:spcAft>
              <a:buClr>
                <a:srgbClr val="8A288F"/>
              </a:buClr>
              <a:buSzPct val="100000"/>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9538" indent="-465138"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19138" lvl="1" indent="-261938"/>
            <a:r>
              <a:rPr lang="en-US" sz="2200" dirty="0" smtClean="0"/>
              <a:t>Less power consumption</a:t>
            </a:r>
          </a:p>
          <a:p>
            <a:pPr marL="719138" lvl="1" indent="-261938"/>
            <a:r>
              <a:rPr lang="en-US" sz="2200" dirty="0" smtClean="0"/>
              <a:t>Less heat generation</a:t>
            </a:r>
          </a:p>
          <a:p>
            <a:pPr marL="719138" lvl="1" indent="-261938"/>
            <a:r>
              <a:rPr lang="en-US" sz="2200" dirty="0" smtClean="0"/>
              <a:t>Longer life</a:t>
            </a:r>
          </a:p>
          <a:p>
            <a:pPr marL="719138" lvl="1" indent="-261938"/>
            <a:r>
              <a:rPr lang="en-US" sz="2200" dirty="0" smtClean="0"/>
              <a:t>Defragmentation not required</a:t>
            </a:r>
            <a:endParaRPr lang="en-US" sz="2200" dirty="0"/>
          </a:p>
        </p:txBody>
      </p:sp>
    </p:spTree>
    <p:extLst>
      <p:ext uri="{BB962C8B-B14F-4D97-AF65-F5344CB8AC3E}">
        <p14:creationId xmlns:p14="http://schemas.microsoft.com/office/powerpoint/2010/main" val="202899894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8600"/>
            <a:ext cx="8032638" cy="1004011"/>
          </a:xfrm>
        </p:spPr>
        <p:txBody>
          <a:bodyPr/>
          <a:lstStyle/>
          <a:p>
            <a:r>
              <a:rPr lang="en-US" dirty="0"/>
              <a:t>Hard Drives </a:t>
            </a:r>
            <a:r>
              <a:rPr lang="en-US" dirty="0" smtClean="0"/>
              <a:t>(8 </a:t>
            </a:r>
            <a:r>
              <a:rPr lang="en-US" dirty="0" smtClean="0"/>
              <a:t>of </a:t>
            </a:r>
            <a:r>
              <a:rPr lang="en-US" dirty="0" smtClean="0"/>
              <a:t>9)</a:t>
            </a:r>
            <a:endParaRPr lang="en-US" dirty="0"/>
          </a:p>
        </p:txBody>
      </p:sp>
      <p:sp>
        <p:nvSpPr>
          <p:cNvPr id="5" name="Content Placeholder 4"/>
          <p:cNvSpPr>
            <a:spLocks noGrp="1"/>
          </p:cNvSpPr>
          <p:nvPr>
            <p:ph sz="quarter" idx="11"/>
          </p:nvPr>
        </p:nvSpPr>
        <p:spPr>
          <a:xfrm>
            <a:off x="381000" y="1371600"/>
            <a:ext cx="8305800" cy="1447800"/>
          </a:xfrm>
        </p:spPr>
        <p:txBody>
          <a:bodyPr/>
          <a:lstStyle/>
          <a:p>
            <a:pPr marL="0" indent="0">
              <a:buNone/>
            </a:pPr>
            <a:r>
              <a:rPr lang="en-US" sz="2800" dirty="0"/>
              <a:t>An </a:t>
            </a:r>
            <a:r>
              <a:rPr lang="en-US" sz="2800" b="1" dirty="0"/>
              <a:t>external hard drive</a:t>
            </a:r>
            <a:r>
              <a:rPr lang="en-US" sz="2800" dirty="0"/>
              <a:t> is a separate freestanding storage device that connects with a cable to a USB port or other port on a computer or mobile device</a:t>
            </a:r>
          </a:p>
        </p:txBody>
      </p:sp>
      <p:pic>
        <p:nvPicPr>
          <p:cNvPr id="10242" name="Picture 2" descr="A photo shows two laptops connected to external hard drive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673" y="2905648"/>
            <a:ext cx="6072655" cy="2408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304800" y="5638800"/>
            <a:ext cx="8458200" cy="533400"/>
          </a:xfrm>
        </p:spPr>
        <p:txBody>
          <a:bodyPr/>
          <a:lstStyle/>
          <a:p>
            <a:pPr marL="0" indent="0">
              <a:buNone/>
            </a:pPr>
            <a:r>
              <a:rPr lang="en-US" sz="2000" b="1" dirty="0"/>
              <a:t>Figure 8-9 </a:t>
            </a:r>
            <a:r>
              <a:rPr lang="en-US" sz="2000" dirty="0"/>
              <a:t>Examples of external hard drives</a:t>
            </a:r>
            <a:r>
              <a:rPr lang="en-US" sz="2000" dirty="0" smtClean="0"/>
              <a:t>.</a:t>
            </a:r>
            <a:endParaRPr lang="en-US" sz="2000" dirty="0"/>
          </a:p>
        </p:txBody>
      </p:sp>
    </p:spTree>
    <p:extLst>
      <p:ext uri="{BB962C8B-B14F-4D97-AF65-F5344CB8AC3E}">
        <p14:creationId xmlns:p14="http://schemas.microsoft.com/office/powerpoint/2010/main" val="197894633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8600"/>
            <a:ext cx="8032638" cy="1004011"/>
          </a:xfrm>
        </p:spPr>
        <p:txBody>
          <a:bodyPr/>
          <a:lstStyle/>
          <a:p>
            <a:r>
              <a:rPr lang="en-US" dirty="0"/>
              <a:t>Hard Drives </a:t>
            </a:r>
            <a:r>
              <a:rPr lang="en-US" dirty="0" smtClean="0"/>
              <a:t>(9 </a:t>
            </a:r>
            <a:r>
              <a:rPr lang="en-US" dirty="0" smtClean="0"/>
              <a:t>of </a:t>
            </a:r>
            <a:r>
              <a:rPr lang="en-US" dirty="0" smtClean="0"/>
              <a:t>9)</a:t>
            </a:r>
            <a:endParaRPr lang="en-US" dirty="0"/>
          </a:p>
        </p:txBody>
      </p:sp>
      <p:sp>
        <p:nvSpPr>
          <p:cNvPr id="5" name="Content Placeholder 4"/>
          <p:cNvSpPr>
            <a:spLocks noGrp="1"/>
          </p:cNvSpPr>
          <p:nvPr>
            <p:ph sz="quarter" idx="11"/>
          </p:nvPr>
        </p:nvSpPr>
        <p:spPr>
          <a:xfrm>
            <a:off x="381000" y="1371600"/>
            <a:ext cx="8305800" cy="1143000"/>
          </a:xfrm>
        </p:spPr>
        <p:txBody>
          <a:bodyPr/>
          <a:lstStyle/>
          <a:p>
            <a:pPr marL="0" indent="0">
              <a:buNone/>
            </a:pPr>
            <a:r>
              <a:rPr lang="en-US" sz="2800" b="1" dirty="0"/>
              <a:t>RAID</a:t>
            </a:r>
            <a:r>
              <a:rPr lang="en-US" sz="2800" dirty="0"/>
              <a:t> (redundant array of independent disks) is a group of two or more integrated hard drives</a:t>
            </a:r>
          </a:p>
        </p:txBody>
      </p:sp>
      <p:pic>
        <p:nvPicPr>
          <p:cNvPr id="11266" name="Picture 2" descr="A photo shows a laptop connected to a RAID.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311" y="2735875"/>
            <a:ext cx="3904755" cy="25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381000" y="5562600"/>
            <a:ext cx="8458200" cy="609600"/>
          </a:xfrm>
        </p:spPr>
        <p:txBody>
          <a:bodyPr/>
          <a:lstStyle/>
          <a:p>
            <a:pPr marL="0" indent="0">
              <a:buNone/>
            </a:pPr>
            <a:r>
              <a:rPr lang="en-US" sz="2000" b="1" dirty="0"/>
              <a:t>Figure 8-10 </a:t>
            </a:r>
            <a:r>
              <a:rPr lang="en-US" sz="2000" dirty="0"/>
              <a:t>An example of RAID for the home or </a:t>
            </a:r>
            <a:r>
              <a:rPr lang="en-US" sz="2000" dirty="0" smtClean="0"/>
              <a:t>small business user. </a:t>
            </a:r>
            <a:endParaRPr lang="en-US" sz="2000" dirty="0"/>
          </a:p>
        </p:txBody>
      </p:sp>
    </p:spTree>
    <p:extLst>
      <p:ext uri="{BB962C8B-B14F-4D97-AF65-F5344CB8AC3E}">
        <p14:creationId xmlns:p14="http://schemas.microsoft.com/office/powerpoint/2010/main" val="88970333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Portable Flash Memory Storage </a:t>
            </a:r>
            <a:r>
              <a:rPr lang="en-US" dirty="0" smtClean="0"/>
              <a:t>(1 </a:t>
            </a:r>
            <a:r>
              <a:rPr lang="en-US" dirty="0"/>
              <a:t>of </a:t>
            </a:r>
            <a:r>
              <a:rPr lang="en-US" dirty="0" smtClean="0"/>
              <a:t>5)</a:t>
            </a:r>
            <a:endParaRPr lang="en-US" dirty="0"/>
          </a:p>
        </p:txBody>
      </p:sp>
      <p:sp>
        <p:nvSpPr>
          <p:cNvPr id="9" name="Content Placeholder 8"/>
          <p:cNvSpPr>
            <a:spLocks noGrp="1"/>
          </p:cNvSpPr>
          <p:nvPr>
            <p:ph idx="1"/>
          </p:nvPr>
        </p:nvSpPr>
        <p:spPr/>
        <p:txBody>
          <a:bodyPr/>
          <a:lstStyle/>
          <a:p>
            <a:r>
              <a:rPr lang="en-US" sz="2800" dirty="0"/>
              <a:t>A </a:t>
            </a:r>
            <a:r>
              <a:rPr lang="en-US" sz="2800" b="1" dirty="0"/>
              <a:t>memory card</a:t>
            </a:r>
            <a:r>
              <a:rPr lang="en-US" sz="2800" dirty="0"/>
              <a:t> is a removable flash memory storage device that you insert and remove from a slot in a computer, mobile device, or card reader/writer</a:t>
            </a:r>
          </a:p>
          <a:p>
            <a:pPr lvl="1"/>
            <a:r>
              <a:rPr lang="en-US" dirty="0"/>
              <a:t>SDHC</a:t>
            </a:r>
          </a:p>
          <a:p>
            <a:pPr lvl="1"/>
            <a:r>
              <a:rPr lang="en-US" dirty="0"/>
              <a:t>SDXC</a:t>
            </a:r>
          </a:p>
          <a:p>
            <a:pPr lvl="1"/>
            <a:r>
              <a:rPr lang="en-US" dirty="0"/>
              <a:t>miniSD</a:t>
            </a:r>
          </a:p>
          <a:p>
            <a:pPr lvl="1"/>
            <a:r>
              <a:rPr lang="en-US" dirty="0" smtClean="0"/>
              <a:t>microSDHC</a:t>
            </a:r>
            <a:endParaRPr lang="en-US" dirty="0"/>
          </a:p>
        </p:txBody>
      </p:sp>
    </p:spTree>
    <p:extLst>
      <p:ext uri="{BB962C8B-B14F-4D97-AF65-F5344CB8AC3E}">
        <p14:creationId xmlns:p14="http://schemas.microsoft.com/office/powerpoint/2010/main" val="1359532245"/>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Portable Flash Memory Storage </a:t>
            </a:r>
            <a:r>
              <a:rPr lang="en-US" dirty="0" smtClean="0"/>
              <a:t>(2 </a:t>
            </a:r>
            <a:r>
              <a:rPr lang="en-US" dirty="0"/>
              <a:t>of </a:t>
            </a:r>
            <a:r>
              <a:rPr lang="en-US" dirty="0" smtClean="0"/>
              <a:t>5)</a:t>
            </a:r>
            <a:endParaRPr lang="en-US" dirty="0"/>
          </a:p>
        </p:txBody>
      </p:sp>
      <p:sp>
        <p:nvSpPr>
          <p:cNvPr id="9" name="Content Placeholder 8"/>
          <p:cNvSpPr>
            <a:spLocks noGrp="1"/>
          </p:cNvSpPr>
          <p:nvPr>
            <p:ph idx="1"/>
          </p:nvPr>
        </p:nvSpPr>
        <p:spPr/>
        <p:txBody>
          <a:bodyPr/>
          <a:lstStyle/>
          <a:p>
            <a:pPr lvl="1"/>
            <a:r>
              <a:rPr lang="en-US" dirty="0" smtClean="0"/>
              <a:t>microSDXC</a:t>
            </a:r>
            <a:endParaRPr lang="en-US" dirty="0"/>
          </a:p>
          <a:p>
            <a:pPr lvl="1"/>
            <a:r>
              <a:rPr lang="en-US" dirty="0"/>
              <a:t>CF</a:t>
            </a:r>
          </a:p>
          <a:p>
            <a:pPr lvl="1"/>
            <a:r>
              <a:rPr lang="en-US" dirty="0"/>
              <a:t>xD Picture Card</a:t>
            </a:r>
          </a:p>
          <a:p>
            <a:pPr lvl="1"/>
            <a:r>
              <a:rPr lang="en-US" dirty="0"/>
              <a:t>Memory Stick PRO Duo</a:t>
            </a:r>
          </a:p>
          <a:p>
            <a:pPr lvl="1"/>
            <a:r>
              <a:rPr lang="en-US" dirty="0" smtClean="0"/>
              <a:t>M2</a:t>
            </a:r>
            <a:endParaRPr lang="en-US" dirty="0"/>
          </a:p>
        </p:txBody>
      </p:sp>
    </p:spTree>
    <p:extLst>
      <p:ext uri="{BB962C8B-B14F-4D97-AF65-F5344CB8AC3E}">
        <p14:creationId xmlns:p14="http://schemas.microsoft.com/office/powerpoint/2010/main" val="38570608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04011"/>
          </a:xfrm>
        </p:spPr>
        <p:txBody>
          <a:bodyPr>
            <a:noAutofit/>
          </a:bodyPr>
          <a:lstStyle/>
          <a:p>
            <a:r>
              <a:rPr lang="en-US" dirty="0"/>
              <a:t>Portable Flash Memory Storage </a:t>
            </a:r>
            <a:r>
              <a:rPr lang="en-US" dirty="0" smtClean="0"/>
              <a:t>(3 </a:t>
            </a:r>
            <a:r>
              <a:rPr lang="en-US" dirty="0"/>
              <a:t>of </a:t>
            </a:r>
            <a:r>
              <a:rPr lang="en-US" dirty="0" smtClean="0"/>
              <a:t>5)</a:t>
            </a:r>
            <a:endParaRPr lang="en-US" dirty="0"/>
          </a:p>
        </p:txBody>
      </p:sp>
      <p:pic>
        <p:nvPicPr>
          <p:cNvPr id="12290" name="Picture 2" descr="An illustration shows the location of the memory cards slots in the following devices: digital camera, smartphone, printer, tablet, laptop, and card reader/write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531" y="1511090"/>
            <a:ext cx="4581446" cy="363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381000" y="5410200"/>
            <a:ext cx="8458200" cy="762000"/>
          </a:xfrm>
        </p:spPr>
        <p:txBody>
          <a:bodyPr/>
          <a:lstStyle/>
          <a:p>
            <a:pPr marL="0" indent="0">
              <a:buNone/>
            </a:pPr>
            <a:r>
              <a:rPr lang="en-US" sz="2000" b="1" dirty="0"/>
              <a:t>Figure 8-11 </a:t>
            </a:r>
            <a:r>
              <a:rPr lang="en-US" sz="2000" dirty="0"/>
              <a:t>Many types of computers and devices have slots for memory cards</a:t>
            </a:r>
            <a:r>
              <a:rPr lang="en-US" sz="2000" dirty="0" smtClean="0"/>
              <a:t>.</a:t>
            </a:r>
            <a:endParaRPr lang="en-US" sz="2000" dirty="0"/>
          </a:p>
        </p:txBody>
      </p:sp>
    </p:spTree>
    <p:extLst>
      <p:ext uri="{BB962C8B-B14F-4D97-AF65-F5344CB8AC3E}">
        <p14:creationId xmlns:p14="http://schemas.microsoft.com/office/powerpoint/2010/main" val="34571223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04011"/>
          </a:xfrm>
        </p:spPr>
        <p:txBody>
          <a:bodyPr>
            <a:noAutofit/>
          </a:bodyPr>
          <a:lstStyle/>
          <a:p>
            <a:r>
              <a:rPr lang="en-US" dirty="0"/>
              <a:t>Portable Flash Memory Storage </a:t>
            </a:r>
            <a:r>
              <a:rPr lang="en-US" dirty="0" smtClean="0"/>
              <a:t>(4 of 5)</a:t>
            </a:r>
            <a:endParaRPr lang="en-US" dirty="0"/>
          </a:p>
        </p:txBody>
      </p:sp>
      <p:pic>
        <p:nvPicPr>
          <p:cNvPr id="13314" name="Picture 2" descr="&quot;An illustration shows the following steps involved in the process of how a SD card works. It is also accompanied by photos of a card reader/writer and a SD card. The steps are as follows: &#10;Step 1: When you insert a memory card in a card reader/writer or card slot, the memory card’s metallic conductors make contact with connectors in the card reader/writer or card slot, allowing the transfer of photos and other items between the card and the reading/writing device. &#10;Step 2: A notch on the side of the memory card prevents the card from accidentally slipping out of the card reader/writer or card slot. &#10;Step 3: Flash memory chips store photos and other types of data and information. When requested, the controller transfers items stored on the flash memory chips to the metallic conductors, using registers for temporary storage, as needed.&#10;Step 4: Some memory cards contain write-protect switches, which prevent you from accidentally erasing photos and other items stored on the flash memory chips.&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451264"/>
            <a:ext cx="4667251" cy="4035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381000" y="5562600"/>
            <a:ext cx="8458200" cy="609600"/>
          </a:xfrm>
        </p:spPr>
        <p:txBody>
          <a:bodyPr/>
          <a:lstStyle/>
          <a:p>
            <a:pPr marL="0" indent="0">
              <a:buNone/>
            </a:pPr>
            <a:r>
              <a:rPr lang="en-US" sz="2000" b="1" dirty="0"/>
              <a:t>Figure 8-12 </a:t>
            </a:r>
            <a:r>
              <a:rPr lang="en-US" sz="2000" dirty="0"/>
              <a:t>This figure shows how an SD card works</a:t>
            </a:r>
            <a:r>
              <a:rPr lang="en-US" sz="2000" dirty="0" smtClean="0"/>
              <a:t>.</a:t>
            </a:r>
            <a:endParaRPr lang="en-US" sz="2000" dirty="0"/>
          </a:p>
        </p:txBody>
      </p:sp>
    </p:spTree>
    <p:extLst>
      <p:ext uri="{BB962C8B-B14F-4D97-AF65-F5344CB8AC3E}">
        <p14:creationId xmlns:p14="http://schemas.microsoft.com/office/powerpoint/2010/main" val="301282266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37" y="199379"/>
            <a:ext cx="8835902" cy="1214853"/>
          </a:xfrm>
        </p:spPr>
        <p:txBody>
          <a:bodyPr>
            <a:noAutofit/>
          </a:bodyPr>
          <a:lstStyle/>
          <a:p>
            <a:r>
              <a:rPr lang="en-US" dirty="0"/>
              <a:t>Portable Flash Memory Storage </a:t>
            </a:r>
            <a:r>
              <a:rPr lang="en-US" dirty="0" smtClean="0"/>
              <a:t>(5 </a:t>
            </a:r>
            <a:r>
              <a:rPr lang="en-US" dirty="0"/>
              <a:t>of </a:t>
            </a:r>
            <a:r>
              <a:rPr lang="en-US" dirty="0" smtClean="0"/>
              <a:t>5)</a:t>
            </a:r>
            <a:endParaRPr lang="en-US" dirty="0"/>
          </a:p>
        </p:txBody>
      </p:sp>
      <p:sp>
        <p:nvSpPr>
          <p:cNvPr id="5" name="Content Placeholder 4"/>
          <p:cNvSpPr>
            <a:spLocks noGrp="1"/>
          </p:cNvSpPr>
          <p:nvPr>
            <p:ph sz="quarter" idx="11"/>
          </p:nvPr>
        </p:nvSpPr>
        <p:spPr>
          <a:xfrm>
            <a:off x="533400" y="1524000"/>
            <a:ext cx="8001000" cy="914400"/>
          </a:xfrm>
        </p:spPr>
        <p:txBody>
          <a:bodyPr/>
          <a:lstStyle/>
          <a:p>
            <a:pPr marL="0" indent="0">
              <a:buNone/>
            </a:pPr>
            <a:r>
              <a:rPr lang="en-US" sz="2800" b="1" dirty="0"/>
              <a:t>USB flash drives</a:t>
            </a:r>
            <a:r>
              <a:rPr lang="en-US" sz="2800" dirty="0"/>
              <a:t> plug into a USB port on a computer or mobile device</a:t>
            </a:r>
            <a:endParaRPr lang="en-US" sz="2800" b="1" dirty="0"/>
          </a:p>
        </p:txBody>
      </p:sp>
      <p:pic>
        <p:nvPicPr>
          <p:cNvPr id="14338" name="Picture 2" descr="A photo shows a laptop with a flash memory inserted to it. The close-up of the flash memory and the circuitry inside a USB flash drive is shown to the right portion of the 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805" y="2590800"/>
            <a:ext cx="2566795" cy="246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609600" y="5232800"/>
            <a:ext cx="8077200" cy="822095"/>
          </a:xfrm>
        </p:spPr>
        <p:txBody>
          <a:bodyPr/>
          <a:lstStyle/>
          <a:p>
            <a:pPr marL="0" indent="0">
              <a:buNone/>
            </a:pPr>
            <a:r>
              <a:rPr lang="en-US" sz="2000" b="1" dirty="0"/>
              <a:t>Figure 8-13 </a:t>
            </a:r>
            <a:r>
              <a:rPr lang="en-US" sz="2000" dirty="0"/>
              <a:t>A close-up </a:t>
            </a:r>
            <a:r>
              <a:rPr lang="en-US" sz="2000" dirty="0" smtClean="0"/>
              <a:t>of the </a:t>
            </a:r>
            <a:r>
              <a:rPr lang="en-US" sz="2000" dirty="0"/>
              <a:t>flash memory and </a:t>
            </a:r>
            <a:r>
              <a:rPr lang="en-US" sz="2000" dirty="0" smtClean="0"/>
              <a:t>circuitry inside </a:t>
            </a:r>
            <a:r>
              <a:rPr lang="en-US" sz="2000" dirty="0"/>
              <a:t>a USB flash drive</a:t>
            </a:r>
            <a:r>
              <a:rPr lang="en-US" sz="2000" dirty="0" smtClean="0"/>
              <a:t>.</a:t>
            </a:r>
            <a:endParaRPr lang="en-US" sz="2000" dirty="0"/>
          </a:p>
        </p:txBody>
      </p:sp>
    </p:spTree>
    <p:extLst>
      <p:ext uri="{BB962C8B-B14F-4D97-AF65-F5344CB8AC3E}">
        <p14:creationId xmlns:p14="http://schemas.microsoft.com/office/powerpoint/2010/main" val="48064743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Storage</a:t>
            </a:r>
          </a:p>
        </p:txBody>
      </p:sp>
      <p:sp>
        <p:nvSpPr>
          <p:cNvPr id="5" name="Content Placeholder 4"/>
          <p:cNvSpPr>
            <a:spLocks noGrp="1"/>
          </p:cNvSpPr>
          <p:nvPr>
            <p:ph sz="quarter" idx="11"/>
          </p:nvPr>
        </p:nvSpPr>
        <p:spPr>
          <a:xfrm>
            <a:off x="533400" y="1524000"/>
            <a:ext cx="8001000" cy="1295400"/>
          </a:xfrm>
        </p:spPr>
        <p:txBody>
          <a:bodyPr/>
          <a:lstStyle/>
          <a:p>
            <a:r>
              <a:rPr lang="en-US" sz="2800" b="1" dirty="0"/>
              <a:t>Cloud storage </a:t>
            </a:r>
            <a:r>
              <a:rPr lang="en-US" sz="2800" dirty="0"/>
              <a:t>is an Internet service that provides storage to computer  or mobile device users</a:t>
            </a:r>
            <a:endParaRPr lang="en-US" sz="2800" b="1" dirty="0"/>
          </a:p>
        </p:txBody>
      </p:sp>
      <p:pic>
        <p:nvPicPr>
          <p:cNvPr id="15362" name="Picture 2" descr="An illustration shows a cloud with arrows indicating a cyclic process within it. Bi-directional arrows are shown connecting the cloud with a tablet, a phone, a desktop computer, a laptop and a mobile devi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267" y="3048000"/>
            <a:ext cx="3955467" cy="230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743126"/>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Optical Discs </a:t>
            </a:r>
            <a:r>
              <a:rPr lang="en-US" dirty="0" smtClean="0"/>
              <a:t>(1 </a:t>
            </a:r>
            <a:r>
              <a:rPr lang="en-US" dirty="0"/>
              <a:t>of 5)</a:t>
            </a:r>
          </a:p>
        </p:txBody>
      </p:sp>
      <p:sp>
        <p:nvSpPr>
          <p:cNvPr id="5" name="Content Placeholder 4"/>
          <p:cNvSpPr>
            <a:spLocks noGrp="1"/>
          </p:cNvSpPr>
          <p:nvPr>
            <p:ph sz="quarter" idx="11"/>
          </p:nvPr>
        </p:nvSpPr>
        <p:spPr>
          <a:xfrm>
            <a:off x="533400" y="1524000"/>
            <a:ext cx="8001000" cy="1371600"/>
          </a:xfrm>
        </p:spPr>
        <p:txBody>
          <a:bodyPr/>
          <a:lstStyle/>
          <a:p>
            <a:pPr marL="0" indent="0">
              <a:buNone/>
            </a:pPr>
            <a:r>
              <a:rPr lang="en-US" sz="2800" dirty="0"/>
              <a:t>An </a:t>
            </a:r>
            <a:r>
              <a:rPr lang="en-US" sz="2800" b="1" dirty="0"/>
              <a:t>optical disc</a:t>
            </a:r>
            <a:r>
              <a:rPr lang="en-US" sz="2800" dirty="0"/>
              <a:t> consists of a flat, round, portable disc made of metal, plastic, and lacquer that is written and read by a laser</a:t>
            </a:r>
          </a:p>
        </p:txBody>
      </p:sp>
      <p:pic>
        <p:nvPicPr>
          <p:cNvPr id="16386" name="Picture 2" descr="A photo shows a laptop with an optical disk popping out of the disc drive. The Optical disc is labe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7" y="3124200"/>
            <a:ext cx="2447925"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609600" y="5486400"/>
            <a:ext cx="8077200" cy="609600"/>
          </a:xfrm>
        </p:spPr>
        <p:txBody>
          <a:bodyPr/>
          <a:lstStyle/>
          <a:p>
            <a:pPr marL="0" indent="0">
              <a:buNone/>
            </a:pPr>
            <a:r>
              <a:rPr lang="en-US" sz="2000" b="1" dirty="0"/>
              <a:t>Figure 8-14 </a:t>
            </a:r>
            <a:r>
              <a:rPr lang="en-US" sz="2000" dirty="0"/>
              <a:t>An optical disc in a disc drive</a:t>
            </a:r>
            <a:r>
              <a:rPr lang="en-US" sz="2000" dirty="0" smtClean="0"/>
              <a:t>.</a:t>
            </a:r>
            <a:endParaRPr lang="en-US" sz="2000" dirty="0"/>
          </a:p>
        </p:txBody>
      </p:sp>
    </p:spTree>
    <p:extLst>
      <p:ext uri="{BB962C8B-B14F-4D97-AF65-F5344CB8AC3E}">
        <p14:creationId xmlns:p14="http://schemas.microsoft.com/office/powerpoint/2010/main" val="326552273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 </a:t>
            </a:r>
            <a:r>
              <a:rPr lang="en-US" dirty="0" smtClean="0"/>
              <a:t>(2 </a:t>
            </a:r>
            <a:r>
              <a:rPr lang="en-US" dirty="0"/>
              <a:t>of </a:t>
            </a:r>
            <a:r>
              <a:rPr lang="en-US" dirty="0" smtClean="0"/>
              <a:t>2)</a:t>
            </a:r>
            <a:endParaRPr lang="en-US" dirty="0"/>
          </a:p>
        </p:txBody>
      </p:sp>
      <p:sp>
        <p:nvSpPr>
          <p:cNvPr id="3" name="Content Placeholder 2"/>
          <p:cNvSpPr>
            <a:spLocks noGrp="1"/>
          </p:cNvSpPr>
          <p:nvPr>
            <p:ph idx="1"/>
          </p:nvPr>
        </p:nvSpPr>
        <p:spPr/>
        <p:txBody>
          <a:bodyPr/>
          <a:lstStyle/>
          <a:p>
            <a:pPr lvl="0"/>
            <a:r>
              <a:rPr lang="en-US" sz="2800" dirty="0"/>
              <a:t>Discuss the benefits and uses of cloud </a:t>
            </a:r>
            <a:r>
              <a:rPr lang="en-US" sz="2800" dirty="0" smtClean="0"/>
              <a:t>storage</a:t>
            </a:r>
          </a:p>
          <a:p>
            <a:r>
              <a:rPr lang="en-US" sz="2800" dirty="0"/>
              <a:t>Describe characteristics of and differentiate among types of optical discs</a:t>
            </a:r>
          </a:p>
          <a:p>
            <a:r>
              <a:rPr lang="en-US" sz="2800" dirty="0"/>
              <a:t>Explain types of enterprise storage</a:t>
            </a:r>
          </a:p>
          <a:p>
            <a:r>
              <a:rPr lang="en-US" sz="2800" dirty="0"/>
              <a:t>Identify uses of magnetic stripe cards, smart cards, RFID tags, and NFC </a:t>
            </a:r>
            <a:r>
              <a:rPr lang="en-US" sz="2800" dirty="0" smtClean="0"/>
              <a:t>tags</a:t>
            </a:r>
            <a:endParaRPr lang="en-US" sz="2800" dirty="0"/>
          </a:p>
        </p:txBody>
      </p:sp>
    </p:spTree>
    <p:extLst>
      <p:ext uri="{BB962C8B-B14F-4D97-AF65-F5344CB8AC3E}">
        <p14:creationId xmlns:p14="http://schemas.microsoft.com/office/powerpoint/2010/main" val="2839328826"/>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04800"/>
            <a:ext cx="8032638" cy="1004011"/>
          </a:xfrm>
        </p:spPr>
        <p:txBody>
          <a:bodyPr>
            <a:normAutofit/>
          </a:bodyPr>
          <a:lstStyle/>
          <a:p>
            <a:r>
              <a:rPr lang="en-US" dirty="0"/>
              <a:t>Optical Discs </a:t>
            </a:r>
            <a:r>
              <a:rPr lang="en-US" dirty="0" smtClean="0"/>
              <a:t>(2 </a:t>
            </a:r>
            <a:r>
              <a:rPr lang="en-US" dirty="0"/>
              <a:t>of 5)</a:t>
            </a:r>
          </a:p>
        </p:txBody>
      </p:sp>
      <p:sp>
        <p:nvSpPr>
          <p:cNvPr id="5" name="Content Placeholder 4"/>
          <p:cNvSpPr>
            <a:spLocks noGrp="1"/>
          </p:cNvSpPr>
          <p:nvPr>
            <p:ph sz="quarter" idx="11"/>
          </p:nvPr>
        </p:nvSpPr>
        <p:spPr>
          <a:xfrm>
            <a:off x="533400" y="1524000"/>
            <a:ext cx="8001000" cy="533400"/>
          </a:xfrm>
        </p:spPr>
        <p:txBody>
          <a:bodyPr/>
          <a:lstStyle/>
          <a:p>
            <a:pPr marL="0" indent="0">
              <a:buNone/>
            </a:pPr>
            <a:r>
              <a:rPr lang="en-US" sz="2800" dirty="0"/>
              <a:t>How a Laser Reads Data on an Optical Disc</a:t>
            </a:r>
          </a:p>
        </p:txBody>
      </p:sp>
      <p:pic>
        <p:nvPicPr>
          <p:cNvPr id="17410" name="Picture 2" descr="An illustration shows how a laser reads data on an optical Disc with the help of images that visually represent the process. The steps are as follows: &#10;Step 1: A laser diode shines a light beam toward the disc.&#10;Step 2: If light strikes a pit, it scatters. If light strikes a land, it is reflected back toward the laser diode.&#10;Step 3: Reflected light is deflected to a light-sensing diode, which sends a digital signal of 1 to the computer. Absence of reflected light is read as a digital signal of 0.&#10;The flowchart shows a light ray, on the left, from the laser diode passing through a prism and a lens and creates a pit in the disc; a light-sensing diode, labeled as 0, is placed next to the prism. Another light ray (at the right side) from laser diode passes through the prism and lens hits the disk and reflects through the lens and prism, and finally reaches the light-sensing diode, labeled as 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86000"/>
            <a:ext cx="6440646" cy="3057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152400" y="5598795"/>
            <a:ext cx="8884920" cy="461010"/>
          </a:xfrm>
        </p:spPr>
        <p:txBody>
          <a:bodyPr/>
          <a:lstStyle/>
          <a:p>
            <a:pPr marL="0" indent="0">
              <a:buNone/>
            </a:pPr>
            <a:r>
              <a:rPr lang="en-US" sz="2000" b="1" dirty="0"/>
              <a:t>Figure 8-15 </a:t>
            </a:r>
            <a:r>
              <a:rPr lang="en-US" sz="2000" dirty="0"/>
              <a:t>This figure shows how a laser reads data on an optical disc.</a:t>
            </a:r>
          </a:p>
        </p:txBody>
      </p:sp>
    </p:spTree>
    <p:extLst>
      <p:ext uri="{BB962C8B-B14F-4D97-AF65-F5344CB8AC3E}">
        <p14:creationId xmlns:p14="http://schemas.microsoft.com/office/powerpoint/2010/main" val="27095536"/>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032638" cy="1004011"/>
          </a:xfrm>
        </p:spPr>
        <p:txBody>
          <a:bodyPr>
            <a:normAutofit/>
          </a:bodyPr>
          <a:lstStyle/>
          <a:p>
            <a:r>
              <a:rPr lang="en-US" dirty="0"/>
              <a:t>Optical Discs </a:t>
            </a:r>
            <a:r>
              <a:rPr lang="en-US" dirty="0" smtClean="0"/>
              <a:t>(3 </a:t>
            </a:r>
            <a:r>
              <a:rPr lang="en-US" dirty="0"/>
              <a:t>of 5)</a:t>
            </a:r>
          </a:p>
        </p:txBody>
      </p:sp>
      <p:sp>
        <p:nvSpPr>
          <p:cNvPr id="5" name="Content Placeholder 4"/>
          <p:cNvSpPr>
            <a:spLocks noGrp="1"/>
          </p:cNvSpPr>
          <p:nvPr>
            <p:ph sz="quarter" idx="11"/>
          </p:nvPr>
        </p:nvSpPr>
        <p:spPr>
          <a:xfrm>
            <a:off x="533400" y="1371600"/>
            <a:ext cx="8001000" cy="1905000"/>
          </a:xfrm>
        </p:spPr>
        <p:txBody>
          <a:bodyPr/>
          <a:lstStyle/>
          <a:p>
            <a:r>
              <a:rPr lang="en-US" dirty="0"/>
              <a:t>Optical discs commonly store items in a single track that spirals from the center of the disc to the edge of the disc</a:t>
            </a:r>
          </a:p>
          <a:p>
            <a:r>
              <a:rPr lang="en-US" dirty="0"/>
              <a:t>Track is divided into evenly sized sectors</a:t>
            </a:r>
          </a:p>
        </p:txBody>
      </p:sp>
      <p:pic>
        <p:nvPicPr>
          <p:cNvPr id="18434" name="Picture 2" descr="An illustration shows a disc exhibiting a spiral line from the center to the edge of the disc.  Small vertical lines divide them into equal parts, throughout. A callout reading, “single track spirals to edge of disc,” points toward the lin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505200"/>
            <a:ext cx="1747562" cy="17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553323" y="5486400"/>
            <a:ext cx="8077200" cy="609600"/>
          </a:xfrm>
        </p:spPr>
        <p:txBody>
          <a:bodyPr/>
          <a:lstStyle/>
          <a:p>
            <a:pPr marL="0" indent="0">
              <a:buNone/>
            </a:pPr>
            <a:r>
              <a:rPr lang="en-US" sz="1800" b="1" dirty="0"/>
              <a:t>Figure 8-16 </a:t>
            </a:r>
            <a:r>
              <a:rPr lang="en-US" sz="1800" dirty="0"/>
              <a:t>An optical </a:t>
            </a:r>
            <a:r>
              <a:rPr lang="en-US" sz="1800" dirty="0" smtClean="0"/>
              <a:t>disc typically </a:t>
            </a:r>
            <a:r>
              <a:rPr lang="en-US" sz="1800" dirty="0"/>
              <a:t>stores data, </a:t>
            </a:r>
            <a:r>
              <a:rPr lang="en-US" sz="1800" dirty="0" smtClean="0"/>
              <a:t>instructions, and </a:t>
            </a:r>
            <a:r>
              <a:rPr lang="en-US" sz="1800" dirty="0"/>
              <a:t>information in a single </a:t>
            </a:r>
            <a:r>
              <a:rPr lang="en-US" sz="1800" dirty="0" smtClean="0"/>
              <a:t>track that </a:t>
            </a:r>
            <a:r>
              <a:rPr lang="en-US" sz="1800" dirty="0"/>
              <a:t>spirals from the center of </a:t>
            </a:r>
            <a:r>
              <a:rPr lang="en-US" sz="1800" dirty="0" smtClean="0"/>
              <a:t>the disc </a:t>
            </a:r>
            <a:r>
              <a:rPr lang="en-US" sz="1800" dirty="0"/>
              <a:t>to the edge of the disc.</a:t>
            </a:r>
            <a:endParaRPr lang="en-US" sz="1200" dirty="0"/>
          </a:p>
        </p:txBody>
      </p:sp>
    </p:spTree>
    <p:extLst>
      <p:ext uri="{BB962C8B-B14F-4D97-AF65-F5344CB8AC3E}">
        <p14:creationId xmlns:p14="http://schemas.microsoft.com/office/powerpoint/2010/main" val="97158704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Optical Discs </a:t>
            </a:r>
            <a:r>
              <a:rPr lang="en-US" dirty="0" smtClean="0"/>
              <a:t>(4 </a:t>
            </a:r>
            <a:r>
              <a:rPr lang="en-US" dirty="0"/>
              <a:t>of 5)</a:t>
            </a:r>
          </a:p>
        </p:txBody>
      </p:sp>
      <p:sp>
        <p:nvSpPr>
          <p:cNvPr id="9" name="Content Placeholder 8"/>
          <p:cNvSpPr>
            <a:spLocks noGrp="1"/>
          </p:cNvSpPr>
          <p:nvPr>
            <p:ph idx="1"/>
          </p:nvPr>
        </p:nvSpPr>
        <p:spPr/>
        <p:txBody>
          <a:bodyPr/>
          <a:lstStyle/>
          <a:p>
            <a:pPr lvl="0"/>
            <a:r>
              <a:rPr lang="en-US" sz="2800" dirty="0"/>
              <a:t>A </a:t>
            </a:r>
            <a:r>
              <a:rPr lang="en-US" sz="2800" b="1" dirty="0"/>
              <a:t>CD-ROM</a:t>
            </a:r>
            <a:r>
              <a:rPr lang="en-US" sz="2800" dirty="0"/>
              <a:t> can be read from but not written to</a:t>
            </a:r>
          </a:p>
          <a:p>
            <a:pPr lvl="1"/>
            <a:r>
              <a:rPr lang="en-US" dirty="0"/>
              <a:t>Single-session </a:t>
            </a:r>
            <a:r>
              <a:rPr lang="en-US" dirty="0" smtClean="0"/>
              <a:t>disc</a:t>
            </a:r>
          </a:p>
          <a:p>
            <a:r>
              <a:rPr lang="en-US" sz="2800" dirty="0"/>
              <a:t>A </a:t>
            </a:r>
            <a:r>
              <a:rPr lang="en-US" sz="2800" b="1" dirty="0"/>
              <a:t>CD-R</a:t>
            </a:r>
            <a:r>
              <a:rPr lang="en-US" sz="2800" dirty="0"/>
              <a:t> is an optical disc on which users can write once, but not </a:t>
            </a:r>
            <a:r>
              <a:rPr lang="en-US" sz="2800" dirty="0" smtClean="0"/>
              <a:t>erase</a:t>
            </a:r>
            <a:endParaRPr lang="en-US" sz="2800" dirty="0"/>
          </a:p>
          <a:p>
            <a:r>
              <a:rPr lang="en-US" sz="2800" dirty="0"/>
              <a:t>A </a:t>
            </a:r>
            <a:r>
              <a:rPr lang="en-US" sz="2800" b="1" dirty="0"/>
              <a:t>CD-RW</a:t>
            </a:r>
            <a:r>
              <a:rPr lang="en-US" sz="2800" dirty="0"/>
              <a:t> is an erasable multisession </a:t>
            </a:r>
            <a:r>
              <a:rPr lang="en-US" sz="2800" dirty="0" smtClean="0"/>
              <a:t>disc</a:t>
            </a:r>
            <a:endParaRPr lang="en-US" sz="2800" dirty="0"/>
          </a:p>
        </p:txBody>
      </p:sp>
    </p:spTree>
    <p:extLst>
      <p:ext uri="{BB962C8B-B14F-4D97-AF65-F5344CB8AC3E}">
        <p14:creationId xmlns:p14="http://schemas.microsoft.com/office/powerpoint/2010/main" val="2619946897"/>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 y="76200"/>
            <a:ext cx="9052560" cy="990600"/>
          </a:xfrm>
        </p:spPr>
        <p:txBody>
          <a:bodyPr/>
          <a:lstStyle/>
          <a:p>
            <a:r>
              <a:rPr lang="en-US" dirty="0"/>
              <a:t>Optical Discs </a:t>
            </a:r>
            <a:r>
              <a:rPr lang="en-US" dirty="0" smtClean="0"/>
              <a:t>(5 </a:t>
            </a:r>
            <a:r>
              <a:rPr lang="en-US" dirty="0"/>
              <a:t>of 5)</a:t>
            </a:r>
          </a:p>
        </p:txBody>
      </p:sp>
      <p:sp>
        <p:nvSpPr>
          <p:cNvPr id="9" name="Content Placeholder 8"/>
          <p:cNvSpPr>
            <a:spLocks noGrp="1"/>
          </p:cNvSpPr>
          <p:nvPr>
            <p:ph idx="1"/>
          </p:nvPr>
        </p:nvSpPr>
        <p:spPr/>
        <p:txBody>
          <a:bodyPr/>
          <a:lstStyle/>
          <a:p>
            <a:pPr lvl="0"/>
            <a:r>
              <a:rPr lang="en-US" sz="2800" dirty="0"/>
              <a:t>A </a:t>
            </a:r>
            <a:r>
              <a:rPr lang="en-US" sz="2800" b="1" dirty="0"/>
              <a:t>DVD-ROM</a:t>
            </a:r>
            <a:r>
              <a:rPr lang="en-US" sz="2800" dirty="0"/>
              <a:t> is a high-capacity optical disc on which users can read but not write on or </a:t>
            </a:r>
            <a:r>
              <a:rPr lang="en-US" sz="2800" dirty="0" smtClean="0"/>
              <a:t>erase</a:t>
            </a:r>
          </a:p>
          <a:p>
            <a:r>
              <a:rPr lang="en-US" sz="2800" dirty="0"/>
              <a:t>A </a:t>
            </a:r>
            <a:r>
              <a:rPr lang="en-US" sz="2800" b="1" dirty="0"/>
              <a:t>DVD-R </a:t>
            </a:r>
            <a:r>
              <a:rPr lang="en-US" sz="2800" dirty="0"/>
              <a:t>or </a:t>
            </a:r>
            <a:r>
              <a:rPr lang="en-US" sz="2800" b="1" dirty="0"/>
              <a:t>DVD+R</a:t>
            </a:r>
            <a:r>
              <a:rPr lang="en-US" sz="2800" dirty="0"/>
              <a:t> are competing DVD-recordable WORM formats, on which users can write once but not erase</a:t>
            </a:r>
          </a:p>
          <a:p>
            <a:r>
              <a:rPr lang="en-US" sz="2800" b="1" dirty="0"/>
              <a:t>DVD-RW</a:t>
            </a:r>
            <a:r>
              <a:rPr lang="en-US" sz="2800" dirty="0"/>
              <a:t>, </a:t>
            </a:r>
            <a:r>
              <a:rPr lang="en-US" sz="2800" b="1" dirty="0"/>
              <a:t>DVD+RW</a:t>
            </a:r>
            <a:r>
              <a:rPr lang="en-US" sz="2800" dirty="0"/>
              <a:t>, and </a:t>
            </a:r>
            <a:r>
              <a:rPr lang="en-US" sz="2800" b="1" dirty="0"/>
              <a:t>DVD+RAM</a:t>
            </a:r>
            <a:r>
              <a:rPr lang="en-US" sz="2800" dirty="0"/>
              <a:t> are competing DVD-rewritable formats that users can write on multiple </a:t>
            </a:r>
            <a:r>
              <a:rPr lang="en-US" sz="2800" dirty="0" smtClean="0"/>
              <a:t>times</a:t>
            </a:r>
            <a:endParaRPr lang="en-US" sz="2800" b="1" dirty="0"/>
          </a:p>
        </p:txBody>
      </p:sp>
    </p:spTree>
    <p:extLst>
      <p:ext uri="{BB962C8B-B14F-4D97-AF65-F5344CB8AC3E}">
        <p14:creationId xmlns:p14="http://schemas.microsoft.com/office/powerpoint/2010/main" val="3868107657"/>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Enterprise Storage (1 of </a:t>
            </a:r>
            <a:r>
              <a:rPr lang="en-US" dirty="0" smtClean="0"/>
              <a:t>7)</a:t>
            </a:r>
            <a:endParaRPr lang="en-US" dirty="0"/>
          </a:p>
        </p:txBody>
      </p:sp>
      <p:sp>
        <p:nvSpPr>
          <p:cNvPr id="9" name="Content Placeholder 8"/>
          <p:cNvSpPr>
            <a:spLocks noGrp="1"/>
          </p:cNvSpPr>
          <p:nvPr>
            <p:ph idx="1"/>
          </p:nvPr>
        </p:nvSpPr>
        <p:spPr/>
        <p:txBody>
          <a:bodyPr/>
          <a:lstStyle/>
          <a:p>
            <a:r>
              <a:rPr lang="en-US" sz="2800" dirty="0"/>
              <a:t>Enterprise hardware allows large organizations to manage and store data and information using devices intended for heavy use, maximum efficiency, and maximum availability</a:t>
            </a:r>
          </a:p>
          <a:p>
            <a:pPr lvl="1"/>
            <a:r>
              <a:rPr lang="en-US" dirty="0"/>
              <a:t>RAID duplicates data, instructions, and information to improve data reliability</a:t>
            </a:r>
          </a:p>
        </p:txBody>
      </p:sp>
    </p:spTree>
    <p:extLst>
      <p:ext uri="{BB962C8B-B14F-4D97-AF65-F5344CB8AC3E}">
        <p14:creationId xmlns:p14="http://schemas.microsoft.com/office/powerpoint/2010/main" val="116755757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Enterprise Storage </a:t>
            </a:r>
            <a:r>
              <a:rPr lang="en-US" dirty="0" smtClean="0"/>
              <a:t>(2 </a:t>
            </a:r>
            <a:r>
              <a:rPr lang="en-US" dirty="0"/>
              <a:t>of </a:t>
            </a:r>
            <a:r>
              <a:rPr lang="en-US" dirty="0" smtClean="0"/>
              <a:t>7)</a:t>
            </a:r>
            <a:endParaRPr lang="en-US" dirty="0"/>
          </a:p>
        </p:txBody>
      </p:sp>
      <p:pic>
        <p:nvPicPr>
          <p:cNvPr id="19458" name="Picture 2" descr="Two illustrations are shown. The first illustration labeled at image &quot;a&quot; is titled “mirroring (RAID level1).” This image shows that a cylinder labeled as “A” is equal to a cylinder labeled as “backup of A;” both cylinders are connected in parallel. The second illustration, labeled as image &quot;B&quot;, shows a line, labeled as “striping” connecting two cylinders in parallel: each cylinder is divided into three parts “A1, B1, C1” and “A2, B2, C2” respectively.&#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33600"/>
            <a:ext cx="6328275" cy="237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553323" y="5181600"/>
            <a:ext cx="8077200" cy="990600"/>
          </a:xfrm>
        </p:spPr>
        <p:txBody>
          <a:bodyPr/>
          <a:lstStyle/>
          <a:p>
            <a:pPr marL="0" indent="0">
              <a:buNone/>
            </a:pPr>
            <a:r>
              <a:rPr lang="en-US" sz="1800" b="1" dirty="0"/>
              <a:t>Figure 8-18 </a:t>
            </a:r>
            <a:r>
              <a:rPr lang="en-US" sz="1800" dirty="0"/>
              <a:t>In RAID level 1, called mirroring, a backup disk exists for each drive. Other RAID levels </a:t>
            </a:r>
            <a:r>
              <a:rPr lang="en-US" sz="1800" dirty="0" smtClean="0"/>
              <a:t>use striping</a:t>
            </a:r>
            <a:r>
              <a:rPr lang="en-US" sz="1800" dirty="0"/>
              <a:t>; that is, portions of each drive are placed on multiple drives.</a:t>
            </a:r>
            <a:endParaRPr lang="en-US" sz="1200" dirty="0"/>
          </a:p>
        </p:txBody>
      </p:sp>
    </p:spTree>
    <p:extLst>
      <p:ext uri="{BB962C8B-B14F-4D97-AF65-F5344CB8AC3E}">
        <p14:creationId xmlns:p14="http://schemas.microsoft.com/office/powerpoint/2010/main" val="295742360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Enterprise Storage </a:t>
            </a:r>
            <a:r>
              <a:rPr lang="en-US" dirty="0" smtClean="0"/>
              <a:t>(3 </a:t>
            </a:r>
            <a:r>
              <a:rPr lang="en-US" dirty="0"/>
              <a:t>of </a:t>
            </a:r>
            <a:r>
              <a:rPr lang="en-US" dirty="0" smtClean="0"/>
              <a:t>7)</a:t>
            </a:r>
            <a:endParaRPr lang="en-US" dirty="0"/>
          </a:p>
        </p:txBody>
      </p:sp>
      <p:sp>
        <p:nvSpPr>
          <p:cNvPr id="9" name="Content Placeholder 8"/>
          <p:cNvSpPr>
            <a:spLocks noGrp="1"/>
          </p:cNvSpPr>
          <p:nvPr>
            <p:ph idx="1"/>
          </p:nvPr>
        </p:nvSpPr>
        <p:spPr/>
        <p:txBody>
          <a:bodyPr/>
          <a:lstStyle/>
          <a:p>
            <a:r>
              <a:rPr lang="en-US" sz="2800" b="1" dirty="0"/>
              <a:t>Network attached storage</a:t>
            </a:r>
            <a:r>
              <a:rPr lang="en-US" sz="2800" dirty="0"/>
              <a:t> (</a:t>
            </a:r>
            <a:r>
              <a:rPr lang="en-US" sz="2800" b="1" dirty="0"/>
              <a:t>NAS</a:t>
            </a:r>
            <a:r>
              <a:rPr lang="en-US" sz="2800" dirty="0"/>
              <a:t>) is a server that is placed on a network with the sole purpose of providing storage to users, computers, and devices attached to the network</a:t>
            </a:r>
          </a:p>
        </p:txBody>
      </p:sp>
    </p:spTree>
    <p:extLst>
      <p:ext uri="{BB962C8B-B14F-4D97-AF65-F5344CB8AC3E}">
        <p14:creationId xmlns:p14="http://schemas.microsoft.com/office/powerpoint/2010/main" val="424839154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67589"/>
            <a:ext cx="8032638" cy="1004011"/>
          </a:xfrm>
        </p:spPr>
        <p:txBody>
          <a:bodyPr>
            <a:normAutofit/>
          </a:bodyPr>
          <a:lstStyle/>
          <a:p>
            <a:r>
              <a:rPr lang="en-US" dirty="0"/>
              <a:t>Enterprise Storage </a:t>
            </a:r>
            <a:r>
              <a:rPr lang="en-US" dirty="0" smtClean="0"/>
              <a:t>(4 </a:t>
            </a:r>
            <a:r>
              <a:rPr lang="en-US" dirty="0"/>
              <a:t>of </a:t>
            </a:r>
            <a:r>
              <a:rPr lang="en-US" dirty="0" smtClean="0"/>
              <a:t>7)</a:t>
            </a:r>
            <a:endParaRPr lang="en-US" dirty="0"/>
          </a:p>
        </p:txBody>
      </p:sp>
      <p:pic>
        <p:nvPicPr>
          <p:cNvPr id="20482" name="Picture 2" descr="An illustration, centered at “Network”, shows a desktop computer (labeled as client), three servers, and two networks attached storage linked to the “Network,” while a desktop computer (labeled as client) is wirelessly connected to the network.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542" y="1767554"/>
            <a:ext cx="5728051" cy="3261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457200" y="5334000"/>
            <a:ext cx="8077200" cy="885274"/>
          </a:xfrm>
        </p:spPr>
        <p:txBody>
          <a:bodyPr/>
          <a:lstStyle/>
          <a:p>
            <a:pPr marL="0" indent="0">
              <a:buNone/>
            </a:pPr>
            <a:r>
              <a:rPr lang="en-US" sz="2000" b="1" dirty="0"/>
              <a:t>Figure 8-19 </a:t>
            </a:r>
            <a:r>
              <a:rPr lang="en-US" sz="2000" dirty="0"/>
              <a:t>An example of how network attached storage connects on a network</a:t>
            </a:r>
            <a:r>
              <a:rPr lang="en-US" sz="2000" dirty="0" smtClean="0"/>
              <a:t>.</a:t>
            </a:r>
            <a:endParaRPr lang="en-US" sz="2000" dirty="0"/>
          </a:p>
        </p:txBody>
      </p:sp>
    </p:spTree>
    <p:extLst>
      <p:ext uri="{BB962C8B-B14F-4D97-AF65-F5344CB8AC3E}">
        <p14:creationId xmlns:p14="http://schemas.microsoft.com/office/powerpoint/2010/main" val="414427299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8" y="357626"/>
            <a:ext cx="8091431" cy="1004011"/>
          </a:xfrm>
        </p:spPr>
        <p:txBody>
          <a:bodyPr>
            <a:normAutofit/>
          </a:bodyPr>
          <a:lstStyle/>
          <a:p>
            <a:r>
              <a:rPr lang="en-US" dirty="0"/>
              <a:t>Enterprise Storage </a:t>
            </a:r>
            <a:r>
              <a:rPr lang="en-US" dirty="0" smtClean="0"/>
              <a:t>(5 </a:t>
            </a:r>
            <a:r>
              <a:rPr lang="en-US" dirty="0"/>
              <a:t>of </a:t>
            </a:r>
            <a:r>
              <a:rPr lang="en-US" dirty="0" smtClean="0"/>
              <a:t>7)</a:t>
            </a:r>
            <a:endParaRPr lang="en-US" dirty="0"/>
          </a:p>
        </p:txBody>
      </p:sp>
      <p:sp>
        <p:nvSpPr>
          <p:cNvPr id="5" name="Content Placeholder 4"/>
          <p:cNvSpPr>
            <a:spLocks noGrp="1"/>
          </p:cNvSpPr>
          <p:nvPr>
            <p:ph sz="quarter" idx="12"/>
          </p:nvPr>
        </p:nvSpPr>
        <p:spPr>
          <a:xfrm>
            <a:off x="533400" y="1524000"/>
            <a:ext cx="8077200" cy="1295400"/>
          </a:xfrm>
        </p:spPr>
        <p:txBody>
          <a:bodyPr/>
          <a:lstStyle/>
          <a:p>
            <a:pPr marL="0" indent="0">
              <a:buNone/>
            </a:pPr>
            <a:r>
              <a:rPr lang="en-US" sz="2800" dirty="0"/>
              <a:t>A </a:t>
            </a:r>
            <a:r>
              <a:rPr lang="en-US" sz="2800" b="1" dirty="0"/>
              <a:t>storage area network</a:t>
            </a:r>
            <a:r>
              <a:rPr lang="en-US" sz="2800" dirty="0"/>
              <a:t> (</a:t>
            </a:r>
            <a:r>
              <a:rPr lang="en-US" sz="2800" b="1" dirty="0"/>
              <a:t>SAN</a:t>
            </a:r>
            <a:r>
              <a:rPr lang="en-US" sz="2800" dirty="0"/>
              <a:t>) is a high-speed network with the sole purpose of providing storage to other attached </a:t>
            </a:r>
            <a:r>
              <a:rPr lang="en-US" sz="2800" dirty="0" smtClean="0"/>
              <a:t>servers</a:t>
            </a:r>
            <a:endParaRPr lang="en-US" sz="2800" dirty="0"/>
          </a:p>
        </p:txBody>
      </p:sp>
      <p:pic>
        <p:nvPicPr>
          <p:cNvPr id="21506" name="Picture 2" descr="An illustration, centered at “Network,” shows three servers and three desktop computers (labeled as client) linked to the “Network;” the three servers are connected to a storage area network comprising of a stack of disks, RAID, optical disk, and tap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964" y="2901653"/>
            <a:ext cx="4576788" cy="2149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533400" y="5181600"/>
            <a:ext cx="7924800" cy="762000"/>
          </a:xfrm>
        </p:spPr>
        <p:txBody>
          <a:bodyPr/>
          <a:lstStyle/>
          <a:p>
            <a:pPr marL="0" indent="0">
              <a:buNone/>
            </a:pPr>
            <a:r>
              <a:rPr lang="en-US" sz="2000" b="1" dirty="0"/>
              <a:t>Figure 8-20 </a:t>
            </a:r>
            <a:r>
              <a:rPr lang="en-US" sz="2000" dirty="0"/>
              <a:t>A storage area network provides centralized storage for servers and networks</a:t>
            </a:r>
            <a:r>
              <a:rPr lang="en-US" sz="2000" dirty="0" smtClean="0"/>
              <a:t>.</a:t>
            </a:r>
            <a:endParaRPr lang="en-US" sz="2000" dirty="0"/>
          </a:p>
        </p:txBody>
      </p:sp>
    </p:spTree>
    <p:extLst>
      <p:ext uri="{BB962C8B-B14F-4D97-AF65-F5344CB8AC3E}">
        <p14:creationId xmlns:p14="http://schemas.microsoft.com/office/powerpoint/2010/main" val="5067803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Enterprise Storage </a:t>
            </a:r>
            <a:r>
              <a:rPr lang="en-US" dirty="0" smtClean="0"/>
              <a:t>(6 </a:t>
            </a:r>
            <a:r>
              <a:rPr lang="en-US" dirty="0"/>
              <a:t>of </a:t>
            </a:r>
            <a:r>
              <a:rPr lang="en-US" dirty="0" smtClean="0"/>
              <a:t>7)</a:t>
            </a:r>
            <a:endParaRPr lang="en-US" dirty="0"/>
          </a:p>
        </p:txBody>
      </p:sp>
      <p:sp>
        <p:nvSpPr>
          <p:cNvPr id="9" name="Content Placeholder 8"/>
          <p:cNvSpPr>
            <a:spLocks noGrp="1"/>
          </p:cNvSpPr>
          <p:nvPr>
            <p:ph idx="1"/>
          </p:nvPr>
        </p:nvSpPr>
        <p:spPr/>
        <p:txBody>
          <a:bodyPr/>
          <a:lstStyle/>
          <a:p>
            <a:r>
              <a:rPr lang="en-US" sz="2800" b="1" dirty="0"/>
              <a:t>Tape</a:t>
            </a:r>
            <a:r>
              <a:rPr lang="en-US" sz="2800" dirty="0"/>
              <a:t> is a magnetically coated ribbon of plastic capable of storing large amounts of data and information</a:t>
            </a:r>
          </a:p>
          <a:p>
            <a:r>
              <a:rPr lang="en-US" sz="2800" dirty="0"/>
              <a:t>A tape drive reads and writes data and information on a magnetic tape</a:t>
            </a:r>
          </a:p>
        </p:txBody>
      </p:sp>
    </p:spTree>
    <p:extLst>
      <p:ext uri="{BB962C8B-B14F-4D97-AF65-F5344CB8AC3E}">
        <p14:creationId xmlns:p14="http://schemas.microsoft.com/office/powerpoint/2010/main" val="380074688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t>
            </a:r>
            <a:r>
              <a:rPr lang="en-US" dirty="0" smtClean="0"/>
              <a:t>(1 </a:t>
            </a:r>
            <a:r>
              <a:rPr lang="en-US" dirty="0"/>
              <a:t>of </a:t>
            </a:r>
            <a:r>
              <a:rPr lang="en-US" dirty="0" smtClean="0"/>
              <a:t>10)</a:t>
            </a:r>
            <a:endParaRPr lang="en-US" dirty="0"/>
          </a:p>
        </p:txBody>
      </p:sp>
      <p:sp>
        <p:nvSpPr>
          <p:cNvPr id="3" name="Content Placeholder 2"/>
          <p:cNvSpPr>
            <a:spLocks noGrp="1"/>
          </p:cNvSpPr>
          <p:nvPr>
            <p:ph idx="1"/>
          </p:nvPr>
        </p:nvSpPr>
        <p:spPr/>
        <p:txBody>
          <a:bodyPr/>
          <a:lstStyle/>
          <a:p>
            <a:pPr lvl="0"/>
            <a:r>
              <a:rPr lang="en-US" sz="2800" dirty="0"/>
              <a:t>A storage medium is the physical material on which a computer keeps data, information, programs, and </a:t>
            </a:r>
            <a:r>
              <a:rPr lang="en-US" sz="2800" dirty="0" smtClean="0"/>
              <a:t>applications</a:t>
            </a:r>
          </a:p>
          <a:p>
            <a:r>
              <a:rPr lang="en-US" sz="2800" dirty="0"/>
              <a:t>Cloud storage keeps information on servers on the Internet, and the actual media on which the files are stored are transparent to the </a:t>
            </a:r>
            <a:r>
              <a:rPr lang="en-US" sz="2800" dirty="0" smtClean="0"/>
              <a:t>user</a:t>
            </a:r>
            <a:endParaRPr lang="en-US" sz="2800" dirty="0"/>
          </a:p>
        </p:txBody>
      </p:sp>
    </p:spTree>
    <p:extLst>
      <p:ext uri="{BB962C8B-B14F-4D97-AF65-F5344CB8AC3E}">
        <p14:creationId xmlns:p14="http://schemas.microsoft.com/office/powerpoint/2010/main" val="2401387057"/>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67589"/>
            <a:ext cx="8032638" cy="1004011"/>
          </a:xfrm>
        </p:spPr>
        <p:txBody>
          <a:bodyPr>
            <a:normAutofit/>
          </a:bodyPr>
          <a:lstStyle/>
          <a:p>
            <a:r>
              <a:rPr lang="en-US" dirty="0"/>
              <a:t>Enterprise Storage </a:t>
            </a:r>
            <a:r>
              <a:rPr lang="en-US" dirty="0" smtClean="0"/>
              <a:t>(7 </a:t>
            </a:r>
            <a:r>
              <a:rPr lang="en-US" dirty="0"/>
              <a:t>of </a:t>
            </a:r>
            <a:r>
              <a:rPr lang="en-US" dirty="0" smtClean="0"/>
              <a:t>7)</a:t>
            </a:r>
            <a:endParaRPr lang="en-US" dirty="0"/>
          </a:p>
        </p:txBody>
      </p:sp>
      <p:pic>
        <p:nvPicPr>
          <p:cNvPr id="22530" name="Picture 2" descr="A photo shows a robotic arm retrieving a tape from the numerous tapes stacked in a row, one above another. A callout reading, “tape robot,” points toward the robotic arm. Another callout reading, “tape cartridge,” points toward a random tape in the library.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230" y="1648519"/>
            <a:ext cx="2955541" cy="3685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609600" y="5486400"/>
            <a:ext cx="8077200" cy="762000"/>
          </a:xfrm>
        </p:spPr>
        <p:txBody>
          <a:bodyPr/>
          <a:lstStyle/>
          <a:p>
            <a:pPr marL="0" indent="0">
              <a:buNone/>
            </a:pPr>
            <a:r>
              <a:rPr lang="en-US" sz="1800" b="1" dirty="0"/>
              <a:t>Figure 8-21 </a:t>
            </a:r>
            <a:r>
              <a:rPr lang="en-US" sz="1800" dirty="0"/>
              <a:t>A tape robot retrieves tape cartridges</a:t>
            </a:r>
            <a:r>
              <a:rPr lang="en-US" sz="1800" dirty="0" smtClean="0"/>
              <a:t>.</a:t>
            </a:r>
            <a:endParaRPr lang="en-US" sz="1800" dirty="0"/>
          </a:p>
        </p:txBody>
      </p:sp>
    </p:spTree>
    <p:extLst>
      <p:ext uri="{BB962C8B-B14F-4D97-AF65-F5344CB8AC3E}">
        <p14:creationId xmlns:p14="http://schemas.microsoft.com/office/powerpoint/2010/main" val="2876305797"/>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Other Types of Storage </a:t>
            </a:r>
            <a:r>
              <a:rPr lang="en-US" dirty="0" smtClean="0"/>
              <a:t>(1 </a:t>
            </a:r>
            <a:r>
              <a:rPr lang="en-US" dirty="0"/>
              <a:t>of </a:t>
            </a:r>
            <a:r>
              <a:rPr lang="en-US" dirty="0" smtClean="0"/>
              <a:t>7)</a:t>
            </a:r>
            <a:endParaRPr lang="en-US" dirty="0"/>
          </a:p>
        </p:txBody>
      </p:sp>
      <p:sp>
        <p:nvSpPr>
          <p:cNvPr id="9" name="Content Placeholder 8"/>
          <p:cNvSpPr>
            <a:spLocks noGrp="1"/>
          </p:cNvSpPr>
          <p:nvPr>
            <p:ph idx="1"/>
          </p:nvPr>
        </p:nvSpPr>
        <p:spPr/>
        <p:txBody>
          <a:bodyPr/>
          <a:lstStyle/>
          <a:p>
            <a:r>
              <a:rPr lang="en-US" sz="2800" dirty="0"/>
              <a:t>A </a:t>
            </a:r>
            <a:r>
              <a:rPr lang="en-US" sz="2800" b="1" dirty="0"/>
              <a:t>magnetic stripe card</a:t>
            </a:r>
            <a:r>
              <a:rPr lang="en-US" sz="2800" dirty="0"/>
              <a:t> has a magnetic stripe that contains information</a:t>
            </a:r>
          </a:p>
          <a:p>
            <a:r>
              <a:rPr lang="en-US" sz="2800" dirty="0"/>
              <a:t>A </a:t>
            </a:r>
            <a:r>
              <a:rPr lang="en-US" sz="2800" b="1" dirty="0"/>
              <a:t>smart card</a:t>
            </a:r>
            <a:r>
              <a:rPr lang="en-US" sz="2800" dirty="0"/>
              <a:t> stores data on an integrated circuit embedded in the card</a:t>
            </a:r>
          </a:p>
        </p:txBody>
      </p:sp>
    </p:spTree>
    <p:extLst>
      <p:ext uri="{BB962C8B-B14F-4D97-AF65-F5344CB8AC3E}">
        <p14:creationId xmlns:p14="http://schemas.microsoft.com/office/powerpoint/2010/main" val="140503856"/>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67589"/>
            <a:ext cx="8032638" cy="1004011"/>
          </a:xfrm>
        </p:spPr>
        <p:txBody>
          <a:bodyPr>
            <a:normAutofit/>
          </a:bodyPr>
          <a:lstStyle/>
          <a:p>
            <a:r>
              <a:rPr lang="en-US" dirty="0"/>
              <a:t>Other Types of Storage </a:t>
            </a:r>
            <a:r>
              <a:rPr lang="en-US" dirty="0" smtClean="0"/>
              <a:t>(2 of 7)</a:t>
            </a:r>
            <a:endParaRPr lang="en-US" dirty="0"/>
          </a:p>
        </p:txBody>
      </p:sp>
      <p:pic>
        <p:nvPicPr>
          <p:cNvPr id="5" name="Picture 2" descr="A photo shows the front and rear side of a credit card. A callout reading “magnetic stripe” points toward the black stripe on the top (on the rear sid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382" y="1671205"/>
            <a:ext cx="2675659" cy="3281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609600" y="5257800"/>
            <a:ext cx="8077200" cy="914400"/>
          </a:xfrm>
        </p:spPr>
        <p:txBody>
          <a:bodyPr/>
          <a:lstStyle/>
          <a:p>
            <a:pPr marL="0" indent="0">
              <a:buNone/>
            </a:pPr>
            <a:r>
              <a:rPr lang="en-US" sz="2000" b="1" dirty="0"/>
              <a:t>Figure 8-22 </a:t>
            </a:r>
            <a:r>
              <a:rPr lang="en-US" sz="2000" dirty="0"/>
              <a:t>The </a:t>
            </a:r>
            <a:r>
              <a:rPr lang="en-US" sz="2000" dirty="0" smtClean="0"/>
              <a:t>magnetic stripe </a:t>
            </a:r>
            <a:r>
              <a:rPr lang="en-US" sz="2000" dirty="0"/>
              <a:t>on the back of </a:t>
            </a:r>
            <a:r>
              <a:rPr lang="en-US" sz="2000" dirty="0" smtClean="0"/>
              <a:t>credit cards </a:t>
            </a:r>
            <a:r>
              <a:rPr lang="en-US" sz="2000" dirty="0"/>
              <a:t>and other ID </a:t>
            </a:r>
            <a:r>
              <a:rPr lang="en-US" sz="2000" dirty="0" smtClean="0"/>
              <a:t>cards contain </a:t>
            </a:r>
            <a:r>
              <a:rPr lang="en-US" sz="2000" dirty="0"/>
              <a:t>information </a:t>
            </a:r>
            <a:r>
              <a:rPr lang="en-US" sz="2000" dirty="0" smtClean="0"/>
              <a:t>that identifies </a:t>
            </a:r>
            <a:r>
              <a:rPr lang="en-US" sz="2000" dirty="0"/>
              <a:t>you and the card</a:t>
            </a:r>
            <a:r>
              <a:rPr lang="en-US" sz="2000" dirty="0" smtClean="0"/>
              <a:t>.</a:t>
            </a:r>
            <a:endParaRPr lang="en-US" sz="2000" dirty="0"/>
          </a:p>
        </p:txBody>
      </p:sp>
    </p:spTree>
    <p:extLst>
      <p:ext uri="{BB962C8B-B14F-4D97-AF65-F5344CB8AC3E}">
        <p14:creationId xmlns:p14="http://schemas.microsoft.com/office/powerpoint/2010/main" val="20584315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67589"/>
            <a:ext cx="8032638" cy="1004011"/>
          </a:xfrm>
        </p:spPr>
        <p:txBody>
          <a:bodyPr>
            <a:normAutofit/>
          </a:bodyPr>
          <a:lstStyle/>
          <a:p>
            <a:r>
              <a:rPr lang="en-US" dirty="0"/>
              <a:t>Other Types of Storage </a:t>
            </a:r>
            <a:r>
              <a:rPr lang="en-US" dirty="0" smtClean="0"/>
              <a:t>(3 of 7)</a:t>
            </a:r>
            <a:endParaRPr lang="en-US" dirty="0"/>
          </a:p>
        </p:txBody>
      </p:sp>
      <p:pic>
        <p:nvPicPr>
          <p:cNvPr id="24578" name="Picture 2" descr="An illustration shows two photos. The first photo shows a smart card injected inside a swiping machine; a callout reading, “contact smart card,” points toward the card. The second photo shows a smart card being placed over a reader; a callout reading, “contactless smart card,” points toward the card.&#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395" y="2033527"/>
            <a:ext cx="6741210" cy="279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609600" y="5334000"/>
            <a:ext cx="8077200" cy="838200"/>
          </a:xfrm>
        </p:spPr>
        <p:txBody>
          <a:bodyPr/>
          <a:lstStyle/>
          <a:p>
            <a:pPr marL="0" indent="0">
              <a:buNone/>
            </a:pPr>
            <a:r>
              <a:rPr lang="en-US" sz="2000" b="1" dirty="0"/>
              <a:t>Figure 8-23 </a:t>
            </a:r>
            <a:r>
              <a:rPr lang="en-US" sz="2000" dirty="0"/>
              <a:t>Examples of contact and contactless smart cards and their readers</a:t>
            </a:r>
            <a:r>
              <a:rPr lang="en-US" sz="2000" dirty="0" smtClean="0"/>
              <a:t>.</a:t>
            </a:r>
            <a:endParaRPr lang="en-US" sz="2000" dirty="0"/>
          </a:p>
        </p:txBody>
      </p:sp>
    </p:spTree>
    <p:extLst>
      <p:ext uri="{BB962C8B-B14F-4D97-AF65-F5344CB8AC3E}">
        <p14:creationId xmlns:p14="http://schemas.microsoft.com/office/powerpoint/2010/main" val="3399868831"/>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Other Types of Storage </a:t>
            </a:r>
            <a:r>
              <a:rPr lang="en-US" dirty="0" smtClean="0"/>
              <a:t>(4 </a:t>
            </a:r>
            <a:r>
              <a:rPr lang="en-US" dirty="0"/>
              <a:t>of </a:t>
            </a:r>
            <a:r>
              <a:rPr lang="en-US" dirty="0" smtClean="0"/>
              <a:t>7)</a:t>
            </a:r>
            <a:endParaRPr lang="en-US" dirty="0"/>
          </a:p>
        </p:txBody>
      </p:sp>
      <p:sp>
        <p:nvSpPr>
          <p:cNvPr id="9" name="Content Placeholder 8"/>
          <p:cNvSpPr>
            <a:spLocks noGrp="1"/>
          </p:cNvSpPr>
          <p:nvPr>
            <p:ph idx="1"/>
          </p:nvPr>
        </p:nvSpPr>
        <p:spPr/>
        <p:txBody>
          <a:bodyPr/>
          <a:lstStyle/>
          <a:p>
            <a:r>
              <a:rPr lang="en-US" sz="2800" dirty="0"/>
              <a:t>The </a:t>
            </a:r>
            <a:r>
              <a:rPr lang="en-US" sz="2800" b="1" dirty="0"/>
              <a:t>RFID tag</a:t>
            </a:r>
            <a:r>
              <a:rPr lang="en-US" sz="2800" dirty="0"/>
              <a:t> consists of an antenna and a memory chip that contains the information to be transmitted via radio waves</a:t>
            </a:r>
          </a:p>
          <a:p>
            <a:r>
              <a:rPr lang="en-US" sz="2800" dirty="0"/>
              <a:t>An RFID reader reads the radio signal and transfers the information to a computer or computing device</a:t>
            </a:r>
          </a:p>
        </p:txBody>
      </p:sp>
    </p:spTree>
    <p:extLst>
      <p:ext uri="{BB962C8B-B14F-4D97-AF65-F5344CB8AC3E}">
        <p14:creationId xmlns:p14="http://schemas.microsoft.com/office/powerpoint/2010/main" val="198558166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67589"/>
            <a:ext cx="8032638" cy="1004011"/>
          </a:xfrm>
        </p:spPr>
        <p:txBody>
          <a:bodyPr>
            <a:normAutofit/>
          </a:bodyPr>
          <a:lstStyle/>
          <a:p>
            <a:r>
              <a:rPr lang="en-US" dirty="0"/>
              <a:t>Other Types of Storage </a:t>
            </a:r>
            <a:r>
              <a:rPr lang="en-US" dirty="0" smtClean="0"/>
              <a:t>(5 of 7)</a:t>
            </a:r>
            <a:endParaRPr lang="en-US" dirty="0"/>
          </a:p>
        </p:txBody>
      </p:sp>
      <p:pic>
        <p:nvPicPr>
          <p:cNvPr id="25602" name="Picture 2" descr="A photo shows a RFID reader, and a box with a RFID tag affixed to it. The RFID reader and the RFID tag are labe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438" y="1438362"/>
            <a:ext cx="4809125" cy="356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609600" y="5257800"/>
            <a:ext cx="8077200" cy="914400"/>
          </a:xfrm>
        </p:spPr>
        <p:txBody>
          <a:bodyPr/>
          <a:lstStyle/>
          <a:p>
            <a:pPr marL="0" indent="0">
              <a:buNone/>
            </a:pPr>
            <a:r>
              <a:rPr lang="en-US" sz="2000" b="1" dirty="0" smtClean="0"/>
              <a:t>Figure 8-24 </a:t>
            </a:r>
            <a:r>
              <a:rPr lang="en-US" sz="2000" dirty="0" smtClean="0"/>
              <a:t>An RFID reader reads radio signals from an RFID tag that is affixed to this box.</a:t>
            </a:r>
          </a:p>
        </p:txBody>
      </p:sp>
    </p:spTree>
    <p:extLst>
      <p:ext uri="{BB962C8B-B14F-4D97-AF65-F5344CB8AC3E}">
        <p14:creationId xmlns:p14="http://schemas.microsoft.com/office/powerpoint/2010/main" val="808000887"/>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Other Types of Storage </a:t>
            </a:r>
            <a:r>
              <a:rPr lang="en-US" dirty="0" smtClean="0"/>
              <a:t>(6 </a:t>
            </a:r>
            <a:r>
              <a:rPr lang="en-US" dirty="0"/>
              <a:t>of </a:t>
            </a:r>
            <a:r>
              <a:rPr lang="en-US" dirty="0" smtClean="0"/>
              <a:t>7)</a:t>
            </a:r>
            <a:endParaRPr lang="en-US" dirty="0"/>
          </a:p>
        </p:txBody>
      </p:sp>
      <p:sp>
        <p:nvSpPr>
          <p:cNvPr id="9" name="Content Placeholder 8"/>
          <p:cNvSpPr>
            <a:spLocks noGrp="1"/>
          </p:cNvSpPr>
          <p:nvPr>
            <p:ph idx="1"/>
          </p:nvPr>
        </p:nvSpPr>
        <p:spPr/>
        <p:txBody>
          <a:bodyPr/>
          <a:lstStyle/>
          <a:p>
            <a:r>
              <a:rPr lang="en-US" sz="2800" dirty="0"/>
              <a:t>An NFC-enabled device contains an NFC chip</a:t>
            </a:r>
          </a:p>
          <a:p>
            <a:r>
              <a:rPr lang="en-US" sz="2800" dirty="0"/>
              <a:t>An NFC tag contains a chip and an antenna that contains information to be transmitted</a:t>
            </a:r>
          </a:p>
          <a:p>
            <a:r>
              <a:rPr lang="en-US" sz="2800" dirty="0"/>
              <a:t>Most NFC tags are self-adhesive</a:t>
            </a:r>
          </a:p>
        </p:txBody>
      </p:sp>
    </p:spTree>
    <p:extLst>
      <p:ext uri="{BB962C8B-B14F-4D97-AF65-F5344CB8AC3E}">
        <p14:creationId xmlns:p14="http://schemas.microsoft.com/office/powerpoint/2010/main" val="266569536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67589"/>
            <a:ext cx="8032638" cy="1004011"/>
          </a:xfrm>
        </p:spPr>
        <p:txBody>
          <a:bodyPr>
            <a:normAutofit/>
          </a:bodyPr>
          <a:lstStyle/>
          <a:p>
            <a:r>
              <a:rPr lang="en-US" dirty="0"/>
              <a:t>Other Types of Storage </a:t>
            </a:r>
            <a:r>
              <a:rPr lang="en-US" dirty="0" smtClean="0"/>
              <a:t>(7 of 7)</a:t>
            </a:r>
            <a:endParaRPr lang="en-US" dirty="0"/>
          </a:p>
        </p:txBody>
      </p:sp>
      <p:pic>
        <p:nvPicPr>
          <p:cNvPr id="26626" name="Picture 2" descr="A photo shows a hand holding a NFC-enabled mobile phone beside a NFC r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651" y="1683541"/>
            <a:ext cx="4961498" cy="343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3"/>
          </p:nvPr>
        </p:nvSpPr>
        <p:spPr>
          <a:xfrm>
            <a:off x="609600" y="5257800"/>
            <a:ext cx="8077200" cy="914400"/>
          </a:xfrm>
        </p:spPr>
        <p:txBody>
          <a:bodyPr/>
          <a:lstStyle/>
          <a:p>
            <a:pPr marL="0" indent="0">
              <a:buNone/>
            </a:pPr>
            <a:r>
              <a:rPr lang="en-US" sz="2000" b="1" dirty="0"/>
              <a:t>Figure 8-25 </a:t>
            </a:r>
            <a:r>
              <a:rPr lang="en-US" sz="2000" dirty="0"/>
              <a:t>This NFC-enabled phone </a:t>
            </a:r>
            <a:r>
              <a:rPr lang="en-US" sz="2000" dirty="0" smtClean="0"/>
              <a:t>communicates with </a:t>
            </a:r>
            <a:r>
              <a:rPr lang="en-US" sz="2000" dirty="0"/>
              <a:t>the NFC reader to send a mobile payment</a:t>
            </a:r>
            <a:r>
              <a:rPr lang="en-US" sz="2000" dirty="0" smtClean="0"/>
              <a:t>.</a:t>
            </a:r>
            <a:endParaRPr lang="en-US" sz="2000" dirty="0"/>
          </a:p>
        </p:txBody>
      </p:sp>
    </p:spTree>
    <p:extLst>
      <p:ext uri="{BB962C8B-B14F-4D97-AF65-F5344CB8AC3E}">
        <p14:creationId xmlns:p14="http://schemas.microsoft.com/office/powerpoint/2010/main" val="2511634583"/>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Summary</a:t>
            </a:r>
          </a:p>
        </p:txBody>
      </p:sp>
      <p:sp>
        <p:nvSpPr>
          <p:cNvPr id="9" name="Content Placeholder 8"/>
          <p:cNvSpPr>
            <a:spLocks noGrp="1"/>
          </p:cNvSpPr>
          <p:nvPr>
            <p:ph idx="1"/>
          </p:nvPr>
        </p:nvSpPr>
        <p:spPr>
          <a:xfrm>
            <a:off x="228600" y="1295400"/>
            <a:ext cx="8763000" cy="4953000"/>
          </a:xfrm>
        </p:spPr>
        <p:txBody>
          <a:bodyPr/>
          <a:lstStyle/>
          <a:p>
            <a:pPr lvl="0"/>
            <a:r>
              <a:rPr lang="en-US" sz="2800" dirty="0"/>
              <a:t>Variety of storage </a:t>
            </a:r>
            <a:r>
              <a:rPr lang="en-US" sz="2800" dirty="0" smtClean="0"/>
              <a:t>options</a:t>
            </a:r>
          </a:p>
          <a:p>
            <a:r>
              <a:rPr lang="en-US" sz="2800" dirty="0"/>
              <a:t>Storage capacity and storage access times</a:t>
            </a:r>
          </a:p>
          <a:p>
            <a:r>
              <a:rPr lang="en-US" sz="2800" dirty="0"/>
              <a:t>Characteristics of hard disks, SSDs, external hard drives, and RAID</a:t>
            </a:r>
          </a:p>
          <a:p>
            <a:r>
              <a:rPr lang="en-US" sz="2800" dirty="0"/>
              <a:t>Portable flash memory storage</a:t>
            </a:r>
          </a:p>
          <a:p>
            <a:r>
              <a:rPr lang="en-US" sz="2800" dirty="0"/>
              <a:t>Advantages and various uses of cloud storage</a:t>
            </a:r>
          </a:p>
          <a:p>
            <a:r>
              <a:rPr lang="en-US" sz="2800" dirty="0"/>
              <a:t>Characteristics of optical discs</a:t>
            </a:r>
          </a:p>
          <a:p>
            <a:r>
              <a:rPr lang="en-US" sz="2800" dirty="0"/>
              <a:t>Enterprise storage options</a:t>
            </a:r>
          </a:p>
          <a:p>
            <a:r>
              <a:rPr lang="en-US" sz="2800" dirty="0"/>
              <a:t>Magnetic stripe cards, smart cards, RFID tags, and NFC chips and </a:t>
            </a:r>
            <a:r>
              <a:rPr lang="en-US" sz="2800" dirty="0" smtClean="0"/>
              <a:t>tags</a:t>
            </a:r>
            <a:endParaRPr lang="en-US" sz="2800" dirty="0"/>
          </a:p>
        </p:txBody>
      </p:sp>
    </p:spTree>
    <p:extLst>
      <p:ext uri="{BB962C8B-B14F-4D97-AF65-F5344CB8AC3E}">
        <p14:creationId xmlns:p14="http://schemas.microsoft.com/office/powerpoint/2010/main" val="132598616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52400"/>
            <a:ext cx="8032638" cy="1004011"/>
          </a:xfrm>
        </p:spPr>
        <p:txBody>
          <a:bodyPr/>
          <a:lstStyle/>
          <a:p>
            <a:r>
              <a:rPr lang="en-US" dirty="0"/>
              <a:t>Storage </a:t>
            </a:r>
            <a:r>
              <a:rPr lang="en-US" dirty="0" smtClean="0"/>
              <a:t>(2 </a:t>
            </a:r>
            <a:r>
              <a:rPr lang="en-US" dirty="0"/>
              <a:t>of </a:t>
            </a:r>
            <a:r>
              <a:rPr lang="en-US" dirty="0" smtClean="0"/>
              <a:t>10)</a:t>
            </a:r>
            <a:endParaRPr lang="en-US" dirty="0"/>
          </a:p>
        </p:txBody>
      </p:sp>
      <p:pic>
        <p:nvPicPr>
          <p:cNvPr id="1026" name="Picture 2" descr="An illustration shows a variety of storage options, accompanied by respective photos: solid-state drive, external hard drive, memory cards, USB flash drive, cloud storage, optical discs, network attached storage device, magnetic stripe card, smart card, RFID tags, NFC tags, and internal hard disk.&#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852" y="1211986"/>
            <a:ext cx="3814294" cy="4122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1657445" y="5450880"/>
            <a:ext cx="5829110" cy="721320"/>
          </a:xfrm>
        </p:spPr>
        <p:txBody>
          <a:bodyPr/>
          <a:lstStyle/>
          <a:p>
            <a:pPr marL="0" indent="0">
              <a:buNone/>
            </a:pPr>
            <a:r>
              <a:rPr lang="en-US" sz="2000" b="1" dirty="0"/>
              <a:t>Figure 8-1 </a:t>
            </a:r>
            <a:r>
              <a:rPr lang="en-US" sz="2000" dirty="0"/>
              <a:t>A variety of storage options</a:t>
            </a:r>
            <a:r>
              <a:rPr lang="en-US" sz="2000" dirty="0" smtClean="0"/>
              <a:t>.</a:t>
            </a:r>
          </a:p>
        </p:txBody>
      </p:sp>
    </p:spTree>
    <p:extLst>
      <p:ext uri="{BB962C8B-B14F-4D97-AF65-F5344CB8AC3E}">
        <p14:creationId xmlns:p14="http://schemas.microsoft.com/office/powerpoint/2010/main" val="187980689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69" y="228600"/>
            <a:ext cx="8032638" cy="1004011"/>
          </a:xfrm>
        </p:spPr>
        <p:txBody>
          <a:bodyPr/>
          <a:lstStyle/>
          <a:p>
            <a:r>
              <a:rPr lang="en-US" dirty="0"/>
              <a:t>Storage </a:t>
            </a:r>
            <a:r>
              <a:rPr lang="en-US" dirty="0" smtClean="0"/>
              <a:t>(3 </a:t>
            </a:r>
            <a:r>
              <a:rPr lang="en-US" dirty="0"/>
              <a:t>of </a:t>
            </a:r>
            <a:r>
              <a:rPr lang="en-US" dirty="0" smtClean="0"/>
              <a:t>10)</a:t>
            </a:r>
            <a:endParaRPr lang="en-US" dirty="0"/>
          </a:p>
        </p:txBody>
      </p:sp>
      <p:sp>
        <p:nvSpPr>
          <p:cNvPr id="7" name="Content Placeholder 6"/>
          <p:cNvSpPr>
            <a:spLocks noGrp="1"/>
          </p:cNvSpPr>
          <p:nvPr>
            <p:ph sz="quarter" idx="11"/>
          </p:nvPr>
        </p:nvSpPr>
        <p:spPr>
          <a:xfrm>
            <a:off x="152400" y="1447800"/>
            <a:ext cx="8686800" cy="1127614"/>
          </a:xfrm>
        </p:spPr>
        <p:txBody>
          <a:bodyPr/>
          <a:lstStyle/>
          <a:p>
            <a:r>
              <a:rPr lang="en-US" sz="2800" dirty="0"/>
              <a:t>A </a:t>
            </a:r>
            <a:r>
              <a:rPr lang="en-US" sz="2800" b="1" dirty="0"/>
              <a:t>storage device</a:t>
            </a:r>
            <a:r>
              <a:rPr lang="en-US" sz="2800" dirty="0"/>
              <a:t> is the hardware that records and/or retrieves items to and from storage </a:t>
            </a:r>
            <a:r>
              <a:rPr lang="en-US" sz="2800" dirty="0" smtClean="0"/>
              <a:t>media</a:t>
            </a:r>
          </a:p>
        </p:txBody>
      </p:sp>
      <p:pic>
        <p:nvPicPr>
          <p:cNvPr id="1026" name="Picture 2" descr="Two arrows pointing upwards and downwards reads &quot;Reading is the process of transferring items from a storage medium into memory,&quot; &quot;Writing is the process of transferring items from memry to a storage medium.&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443" y="2575414"/>
            <a:ext cx="6347114" cy="346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89569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962" y="215189"/>
            <a:ext cx="8032638" cy="1004011"/>
          </a:xfrm>
        </p:spPr>
        <p:txBody>
          <a:bodyPr/>
          <a:lstStyle/>
          <a:p>
            <a:r>
              <a:rPr lang="en-US" dirty="0"/>
              <a:t>Storage </a:t>
            </a:r>
            <a:r>
              <a:rPr lang="en-US" dirty="0" smtClean="0"/>
              <a:t>(4 </a:t>
            </a:r>
            <a:r>
              <a:rPr lang="en-US" dirty="0"/>
              <a:t>of </a:t>
            </a:r>
            <a:r>
              <a:rPr lang="en-US" dirty="0" smtClean="0"/>
              <a:t>10)</a:t>
            </a:r>
            <a:endParaRPr lang="en-US" dirty="0"/>
          </a:p>
        </p:txBody>
      </p:sp>
      <p:sp>
        <p:nvSpPr>
          <p:cNvPr id="5" name="Content Placeholder 4"/>
          <p:cNvSpPr>
            <a:spLocks noGrp="1"/>
          </p:cNvSpPr>
          <p:nvPr>
            <p:ph sz="quarter" idx="11"/>
          </p:nvPr>
        </p:nvSpPr>
        <p:spPr>
          <a:xfrm>
            <a:off x="228600" y="1447800"/>
            <a:ext cx="8458200" cy="1066800"/>
          </a:xfrm>
        </p:spPr>
        <p:txBody>
          <a:bodyPr/>
          <a:lstStyle/>
          <a:p>
            <a:pPr marL="0" indent="0">
              <a:buNone/>
            </a:pPr>
            <a:r>
              <a:rPr lang="en-US" sz="2400" b="1" dirty="0"/>
              <a:t>Capacity</a:t>
            </a:r>
            <a:r>
              <a:rPr lang="en-US" sz="2400" dirty="0"/>
              <a:t> is the number of bytes a storage medium can </a:t>
            </a:r>
            <a:r>
              <a:rPr lang="en-US" sz="2400" dirty="0" smtClean="0"/>
              <a:t>hold</a:t>
            </a:r>
          </a:p>
          <a:p>
            <a:pPr marL="0" indent="0">
              <a:buNone/>
            </a:pPr>
            <a:r>
              <a:rPr lang="en-US" sz="2400" b="1" dirty="0"/>
              <a:t>Table 8-1 Terms Used to Define Storage</a:t>
            </a:r>
          </a:p>
        </p:txBody>
      </p:sp>
      <p:graphicFrame>
        <p:nvGraphicFramePr>
          <p:cNvPr id="6" name="Table 5"/>
          <p:cNvGraphicFramePr>
            <a:graphicFrameLocks noGrp="1"/>
          </p:cNvGraphicFramePr>
          <p:nvPr>
            <p:extLst>
              <p:ext uri="{D42A27DB-BD31-4B8C-83A1-F6EECF244321}">
                <p14:modId xmlns:p14="http://schemas.microsoft.com/office/powerpoint/2010/main" val="2946391947"/>
              </p:ext>
            </p:extLst>
          </p:nvPr>
        </p:nvGraphicFramePr>
        <p:xfrm>
          <a:off x="228601" y="2758442"/>
          <a:ext cx="8762999" cy="3261357"/>
        </p:xfrm>
        <a:graphic>
          <a:graphicData uri="http://schemas.openxmlformats.org/drawingml/2006/table">
            <a:tbl>
              <a:tblPr firstRow="1" bandRow="1">
                <a:tableStyleId>{5940675A-B579-460E-94D1-54222C63F5DA}</a:tableStyleId>
              </a:tblPr>
              <a:tblGrid>
                <a:gridCol w="1570725"/>
                <a:gridCol w="3058783"/>
                <a:gridCol w="4133491"/>
              </a:tblGrid>
              <a:tr h="362373">
                <a:tc>
                  <a:txBody>
                    <a:bodyPr/>
                    <a:lstStyle/>
                    <a:p>
                      <a:r>
                        <a:rPr lang="en-US" sz="1400" b="1" i="0" u="none" strike="noStrike" kern="1200" baseline="0" dirty="0" smtClean="0">
                          <a:solidFill>
                            <a:schemeClr val="bg1"/>
                          </a:solidFill>
                          <a:latin typeface="Arial" pitchFamily="34" charset="0"/>
                          <a:ea typeface="+mn-ea"/>
                          <a:cs typeface="Arial" pitchFamily="34" charset="0"/>
                        </a:rPr>
                        <a:t>Storage Term</a:t>
                      </a:r>
                      <a:endParaRPr lang="en-US" sz="1400" b="1" dirty="0">
                        <a:solidFill>
                          <a:schemeClr val="bg1"/>
                        </a:solidFill>
                        <a:latin typeface="Arial" pitchFamily="34" charset="0"/>
                        <a:cs typeface="Arial" pitchFamily="34" charset="0"/>
                      </a:endParaRPr>
                    </a:p>
                  </a:txBody>
                  <a:tcPr anchor="ctr">
                    <a:solidFill>
                      <a:srgbClr val="8A288F"/>
                    </a:solidFill>
                  </a:tcPr>
                </a:tc>
                <a:tc>
                  <a:txBody>
                    <a:bodyPr/>
                    <a:lstStyle/>
                    <a:p>
                      <a:r>
                        <a:rPr lang="en-US" sz="1400" b="1" i="0" u="none" strike="noStrike" kern="1200" baseline="0" dirty="0" smtClean="0">
                          <a:solidFill>
                            <a:schemeClr val="bg1"/>
                          </a:solidFill>
                          <a:latin typeface="Arial" pitchFamily="34" charset="0"/>
                          <a:ea typeface="+mn-ea"/>
                          <a:cs typeface="Arial" pitchFamily="34" charset="0"/>
                        </a:rPr>
                        <a:t>Approximate Number of Bytes</a:t>
                      </a:r>
                      <a:endParaRPr lang="en-US" sz="1400" b="1" dirty="0">
                        <a:solidFill>
                          <a:schemeClr val="bg1"/>
                        </a:solidFill>
                        <a:latin typeface="Arial" pitchFamily="34" charset="0"/>
                        <a:cs typeface="Arial" pitchFamily="34" charset="0"/>
                      </a:endParaRPr>
                    </a:p>
                  </a:txBody>
                  <a:tcPr anchor="ctr">
                    <a:solidFill>
                      <a:srgbClr val="8A288F"/>
                    </a:solidFill>
                  </a:tcPr>
                </a:tc>
                <a:tc>
                  <a:txBody>
                    <a:bodyPr/>
                    <a:lstStyle/>
                    <a:p>
                      <a:r>
                        <a:rPr lang="en-US" sz="1400" b="1" i="0" u="none" strike="noStrike" kern="1200" baseline="0" dirty="0" smtClean="0">
                          <a:solidFill>
                            <a:schemeClr val="bg1"/>
                          </a:solidFill>
                          <a:latin typeface="Arial" pitchFamily="34" charset="0"/>
                          <a:ea typeface="+mn-ea"/>
                          <a:cs typeface="Arial" pitchFamily="34" charset="0"/>
                        </a:rPr>
                        <a:t>Exact Number of Bytes</a:t>
                      </a:r>
                    </a:p>
                  </a:txBody>
                  <a:tcPr anchor="ctr">
                    <a:solidFill>
                      <a:srgbClr val="8A288F"/>
                    </a:solidFill>
                  </a:tcPr>
                </a:tc>
              </a:tr>
              <a:tr h="362373">
                <a:tc>
                  <a:txBody>
                    <a:bodyPr/>
                    <a:lstStyle/>
                    <a:p>
                      <a:r>
                        <a:rPr lang="en-US" sz="1400" b="0" i="0" u="none" strike="noStrike" kern="1200" baseline="0" dirty="0" smtClean="0">
                          <a:solidFill>
                            <a:schemeClr val="tx1"/>
                          </a:solidFill>
                          <a:latin typeface="Arial" pitchFamily="34" charset="0"/>
                          <a:ea typeface="+mn-ea"/>
                          <a:cs typeface="Arial" pitchFamily="34" charset="0"/>
                        </a:rPr>
                        <a:t>Kilobyte (KB)</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1 thousand</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2</a:t>
                      </a:r>
                      <a:r>
                        <a:rPr lang="en-US" sz="1400" b="0" i="0" u="none" strike="noStrike" kern="1200" baseline="30000" dirty="0" smtClean="0">
                          <a:solidFill>
                            <a:schemeClr val="tx1"/>
                          </a:solidFill>
                          <a:latin typeface="Arial" pitchFamily="34" charset="0"/>
                          <a:ea typeface="+mn-ea"/>
                          <a:cs typeface="Arial" pitchFamily="34" charset="0"/>
                        </a:rPr>
                        <a:t>10</a:t>
                      </a:r>
                      <a:r>
                        <a:rPr lang="en-US" sz="1400" b="0" i="0" u="none" strike="noStrike" kern="1200" baseline="0" dirty="0" smtClean="0">
                          <a:solidFill>
                            <a:schemeClr val="tx1"/>
                          </a:solidFill>
                          <a:latin typeface="Arial" pitchFamily="34" charset="0"/>
                          <a:ea typeface="+mn-ea"/>
                          <a:cs typeface="Arial" pitchFamily="34" charset="0"/>
                        </a:rPr>
                        <a:t> or 1,024</a:t>
                      </a:r>
                      <a:endParaRPr lang="en-US" sz="1400" b="1" dirty="0">
                        <a:latin typeface="Arial" pitchFamily="34" charset="0"/>
                        <a:cs typeface="Arial" pitchFamily="34" charset="0"/>
                      </a:endParaRPr>
                    </a:p>
                  </a:txBody>
                  <a:tcPr anchor="ctr"/>
                </a:tc>
              </a:tr>
              <a:tr h="362373">
                <a:tc>
                  <a:txBody>
                    <a:bodyPr/>
                    <a:lstStyle/>
                    <a:p>
                      <a:r>
                        <a:rPr lang="en-US" sz="1400" b="0" i="0" u="none" strike="noStrike" kern="1200" baseline="0" dirty="0" smtClean="0">
                          <a:solidFill>
                            <a:schemeClr val="tx1"/>
                          </a:solidFill>
                          <a:latin typeface="Arial" pitchFamily="34" charset="0"/>
                          <a:ea typeface="+mn-ea"/>
                          <a:cs typeface="Arial" pitchFamily="34" charset="0"/>
                        </a:rPr>
                        <a:t>Megabyte (MB)</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1 million</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2</a:t>
                      </a:r>
                      <a:r>
                        <a:rPr lang="en-US" sz="1400" b="0" i="0" u="none" strike="noStrike" kern="1200" baseline="30000" dirty="0" smtClean="0">
                          <a:solidFill>
                            <a:schemeClr val="tx1"/>
                          </a:solidFill>
                          <a:latin typeface="Arial" pitchFamily="34" charset="0"/>
                          <a:ea typeface="+mn-ea"/>
                          <a:cs typeface="Arial" pitchFamily="34" charset="0"/>
                        </a:rPr>
                        <a:t>10</a:t>
                      </a:r>
                      <a:r>
                        <a:rPr lang="en-US" sz="1400" b="0" i="0" u="none" strike="noStrike" kern="1200" baseline="0" dirty="0" smtClean="0">
                          <a:solidFill>
                            <a:schemeClr val="tx1"/>
                          </a:solidFill>
                          <a:latin typeface="Arial" pitchFamily="34" charset="0"/>
                          <a:ea typeface="+mn-ea"/>
                          <a:cs typeface="Arial" pitchFamily="34" charset="0"/>
                        </a:rPr>
                        <a:t> or 1,048,576</a:t>
                      </a:r>
                      <a:endParaRPr lang="en-US" sz="1400" dirty="0">
                        <a:latin typeface="Arial" pitchFamily="34" charset="0"/>
                        <a:cs typeface="Arial" pitchFamily="34" charset="0"/>
                      </a:endParaRPr>
                    </a:p>
                  </a:txBody>
                  <a:tcPr anchor="ctr"/>
                </a:tc>
              </a:tr>
              <a:tr h="362373">
                <a:tc>
                  <a:txBody>
                    <a:bodyPr/>
                    <a:lstStyle/>
                    <a:p>
                      <a:r>
                        <a:rPr lang="en-US" sz="1400" b="0" i="0" u="none" strike="noStrike" kern="1200" baseline="0" dirty="0" smtClean="0">
                          <a:solidFill>
                            <a:schemeClr val="tx1"/>
                          </a:solidFill>
                          <a:latin typeface="Arial" pitchFamily="34" charset="0"/>
                          <a:ea typeface="+mn-ea"/>
                          <a:cs typeface="Arial" pitchFamily="34" charset="0"/>
                        </a:rPr>
                        <a:t>Gigabyte (GB)</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1 billion</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2</a:t>
                      </a:r>
                      <a:r>
                        <a:rPr lang="en-US" sz="1400" b="0" i="0" u="none" strike="noStrike" kern="1200" baseline="30000" dirty="0" smtClean="0">
                          <a:solidFill>
                            <a:schemeClr val="tx1"/>
                          </a:solidFill>
                          <a:latin typeface="Arial" pitchFamily="34" charset="0"/>
                          <a:ea typeface="+mn-ea"/>
                          <a:cs typeface="Arial" pitchFamily="34" charset="0"/>
                        </a:rPr>
                        <a:t>30</a:t>
                      </a:r>
                      <a:r>
                        <a:rPr lang="en-US" sz="1400" b="0" i="0" u="none" strike="noStrike" kern="1200" baseline="0" dirty="0" smtClean="0">
                          <a:solidFill>
                            <a:schemeClr val="tx1"/>
                          </a:solidFill>
                          <a:latin typeface="Arial" pitchFamily="34" charset="0"/>
                          <a:ea typeface="+mn-ea"/>
                          <a:cs typeface="Arial" pitchFamily="34" charset="0"/>
                        </a:rPr>
                        <a:t> or 1,073,741,824</a:t>
                      </a:r>
                      <a:endParaRPr lang="en-US" sz="1400" dirty="0">
                        <a:latin typeface="Arial" pitchFamily="34" charset="0"/>
                        <a:cs typeface="Arial" pitchFamily="34" charset="0"/>
                      </a:endParaRPr>
                    </a:p>
                  </a:txBody>
                  <a:tcPr anchor="ctr"/>
                </a:tc>
              </a:tr>
              <a:tr h="362373">
                <a:tc>
                  <a:txBody>
                    <a:bodyPr/>
                    <a:lstStyle/>
                    <a:p>
                      <a:r>
                        <a:rPr lang="en-US" sz="1400" b="0" i="0" u="none" strike="noStrike" kern="1200" baseline="0" dirty="0" smtClean="0">
                          <a:solidFill>
                            <a:schemeClr val="tx1"/>
                          </a:solidFill>
                          <a:latin typeface="Arial" pitchFamily="34" charset="0"/>
                          <a:ea typeface="+mn-ea"/>
                          <a:cs typeface="Arial" pitchFamily="34" charset="0"/>
                        </a:rPr>
                        <a:t>Terabyte (TB)</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1 trillion</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2</a:t>
                      </a:r>
                      <a:r>
                        <a:rPr lang="en-US" sz="1400" b="0" i="0" u="none" strike="noStrike" kern="1200" baseline="30000" dirty="0" smtClean="0">
                          <a:solidFill>
                            <a:schemeClr val="tx1"/>
                          </a:solidFill>
                          <a:latin typeface="Arial" pitchFamily="34" charset="0"/>
                          <a:ea typeface="+mn-ea"/>
                          <a:cs typeface="Arial" pitchFamily="34" charset="0"/>
                        </a:rPr>
                        <a:t>40</a:t>
                      </a:r>
                      <a:r>
                        <a:rPr lang="en-US" sz="1400" b="0" i="0" u="none" strike="noStrike" kern="1200" baseline="0" dirty="0" smtClean="0">
                          <a:solidFill>
                            <a:schemeClr val="tx1"/>
                          </a:solidFill>
                          <a:latin typeface="Arial" pitchFamily="34" charset="0"/>
                          <a:ea typeface="+mn-ea"/>
                          <a:cs typeface="Arial" pitchFamily="34" charset="0"/>
                        </a:rPr>
                        <a:t> or 1,099,511,627,776</a:t>
                      </a:r>
                      <a:endParaRPr lang="en-US" sz="1400" dirty="0">
                        <a:latin typeface="Arial" pitchFamily="34" charset="0"/>
                        <a:cs typeface="Arial" pitchFamily="34" charset="0"/>
                      </a:endParaRPr>
                    </a:p>
                  </a:txBody>
                  <a:tcPr anchor="ctr"/>
                </a:tc>
              </a:tr>
              <a:tr h="362373">
                <a:tc>
                  <a:txBody>
                    <a:bodyPr/>
                    <a:lstStyle/>
                    <a:p>
                      <a:r>
                        <a:rPr lang="en-US" sz="1400" b="0" i="0" u="none" strike="noStrike" kern="1200" baseline="0" dirty="0" smtClean="0">
                          <a:solidFill>
                            <a:schemeClr val="tx1"/>
                          </a:solidFill>
                          <a:latin typeface="Arial" pitchFamily="34" charset="0"/>
                          <a:ea typeface="+mn-ea"/>
                          <a:cs typeface="Arial" pitchFamily="34" charset="0"/>
                        </a:rPr>
                        <a:t>Petabyte (PB)</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1 quadrillion</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2</a:t>
                      </a:r>
                      <a:r>
                        <a:rPr lang="en-US" sz="1400" b="0" i="0" u="none" strike="noStrike" kern="1200" baseline="30000" dirty="0" smtClean="0">
                          <a:solidFill>
                            <a:schemeClr val="tx1"/>
                          </a:solidFill>
                          <a:latin typeface="Arial" pitchFamily="34" charset="0"/>
                          <a:ea typeface="+mn-ea"/>
                          <a:cs typeface="Arial" pitchFamily="34" charset="0"/>
                        </a:rPr>
                        <a:t>50</a:t>
                      </a:r>
                      <a:r>
                        <a:rPr lang="en-US" sz="1400" b="0" i="0" u="none" strike="noStrike" kern="1200" baseline="0" dirty="0" smtClean="0">
                          <a:solidFill>
                            <a:schemeClr val="tx1"/>
                          </a:solidFill>
                          <a:latin typeface="Arial" pitchFamily="34" charset="0"/>
                          <a:ea typeface="+mn-ea"/>
                          <a:cs typeface="Arial" pitchFamily="34" charset="0"/>
                        </a:rPr>
                        <a:t> or 1,125,899,906,842,624</a:t>
                      </a:r>
                      <a:endParaRPr lang="en-US" sz="1400" dirty="0">
                        <a:latin typeface="Arial" pitchFamily="34" charset="0"/>
                        <a:cs typeface="Arial" pitchFamily="34" charset="0"/>
                      </a:endParaRPr>
                    </a:p>
                  </a:txBody>
                  <a:tcPr anchor="ctr"/>
                </a:tc>
              </a:tr>
              <a:tr h="362373">
                <a:tc>
                  <a:txBody>
                    <a:bodyPr/>
                    <a:lstStyle/>
                    <a:p>
                      <a:r>
                        <a:rPr lang="en-US" sz="1400" b="0" i="0" u="none" strike="noStrike" kern="1200" baseline="0" dirty="0" smtClean="0">
                          <a:solidFill>
                            <a:schemeClr val="tx1"/>
                          </a:solidFill>
                          <a:latin typeface="Arial" pitchFamily="34" charset="0"/>
                          <a:ea typeface="+mn-ea"/>
                          <a:cs typeface="Arial" pitchFamily="34" charset="0"/>
                        </a:rPr>
                        <a:t>Exabyte (EB)</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1 quintillion</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2</a:t>
                      </a:r>
                      <a:r>
                        <a:rPr lang="en-US" sz="1400" b="0" i="0" u="none" strike="noStrike" kern="1200" baseline="30000" dirty="0" smtClean="0">
                          <a:solidFill>
                            <a:schemeClr val="tx1"/>
                          </a:solidFill>
                          <a:latin typeface="Arial" pitchFamily="34" charset="0"/>
                          <a:ea typeface="+mn-ea"/>
                          <a:cs typeface="Arial" pitchFamily="34" charset="0"/>
                        </a:rPr>
                        <a:t>60</a:t>
                      </a:r>
                      <a:r>
                        <a:rPr lang="en-US" sz="1400" b="0" i="0" u="none" strike="noStrike" kern="1200" baseline="0" dirty="0" smtClean="0">
                          <a:solidFill>
                            <a:schemeClr val="tx1"/>
                          </a:solidFill>
                          <a:latin typeface="Arial" pitchFamily="34" charset="0"/>
                          <a:ea typeface="+mn-ea"/>
                          <a:cs typeface="Arial" pitchFamily="34" charset="0"/>
                        </a:rPr>
                        <a:t> or 1,152,921,504,606,846,976</a:t>
                      </a:r>
                      <a:endParaRPr lang="en-US" sz="1400" dirty="0">
                        <a:latin typeface="Arial" pitchFamily="34" charset="0"/>
                        <a:cs typeface="Arial" pitchFamily="34" charset="0"/>
                      </a:endParaRPr>
                    </a:p>
                  </a:txBody>
                  <a:tcPr anchor="ctr"/>
                </a:tc>
              </a:tr>
              <a:tr h="362373">
                <a:tc>
                  <a:txBody>
                    <a:bodyPr/>
                    <a:lstStyle/>
                    <a:p>
                      <a:r>
                        <a:rPr lang="en-US" sz="1400" b="0" i="0" u="none" strike="noStrike" kern="1200" baseline="0" dirty="0" err="1" smtClean="0">
                          <a:solidFill>
                            <a:schemeClr val="tx1"/>
                          </a:solidFill>
                          <a:latin typeface="Arial" pitchFamily="34" charset="0"/>
                          <a:ea typeface="+mn-ea"/>
                          <a:cs typeface="Arial" pitchFamily="34" charset="0"/>
                        </a:rPr>
                        <a:t>Zettabyte</a:t>
                      </a:r>
                      <a:r>
                        <a:rPr lang="en-US" sz="1400" b="0" i="0" u="none" strike="noStrike" kern="1200" baseline="0" dirty="0" smtClean="0">
                          <a:solidFill>
                            <a:schemeClr val="tx1"/>
                          </a:solidFill>
                          <a:latin typeface="Arial" pitchFamily="34" charset="0"/>
                          <a:ea typeface="+mn-ea"/>
                          <a:cs typeface="Arial" pitchFamily="34" charset="0"/>
                        </a:rPr>
                        <a:t> (ZB)</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1 sextillion</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2</a:t>
                      </a:r>
                      <a:r>
                        <a:rPr lang="en-US" sz="1400" b="0" i="0" u="none" strike="noStrike" kern="1200" baseline="30000" dirty="0" smtClean="0">
                          <a:solidFill>
                            <a:schemeClr val="tx1"/>
                          </a:solidFill>
                          <a:latin typeface="Arial" pitchFamily="34" charset="0"/>
                          <a:ea typeface="+mn-ea"/>
                          <a:cs typeface="Arial" pitchFamily="34" charset="0"/>
                        </a:rPr>
                        <a:t>70</a:t>
                      </a:r>
                      <a:r>
                        <a:rPr lang="en-US" sz="1400" b="0" i="0" u="none" strike="noStrike" kern="1200" baseline="0" dirty="0" smtClean="0">
                          <a:solidFill>
                            <a:schemeClr val="tx1"/>
                          </a:solidFill>
                          <a:latin typeface="Arial" pitchFamily="34" charset="0"/>
                          <a:ea typeface="+mn-ea"/>
                          <a:cs typeface="Arial" pitchFamily="34" charset="0"/>
                        </a:rPr>
                        <a:t> or 1,180,591,620,717,411,303,424</a:t>
                      </a:r>
                      <a:endParaRPr lang="en-US" sz="1400" dirty="0">
                        <a:latin typeface="Arial" pitchFamily="34" charset="0"/>
                        <a:cs typeface="Arial" pitchFamily="34" charset="0"/>
                      </a:endParaRPr>
                    </a:p>
                  </a:txBody>
                  <a:tcPr anchor="ctr"/>
                </a:tc>
              </a:tr>
              <a:tr h="362373">
                <a:tc>
                  <a:txBody>
                    <a:bodyPr/>
                    <a:lstStyle/>
                    <a:p>
                      <a:r>
                        <a:rPr lang="en-US" sz="1400" b="0" i="0" u="none" strike="noStrike" kern="1200" baseline="0" dirty="0" err="1" smtClean="0">
                          <a:solidFill>
                            <a:schemeClr val="tx1"/>
                          </a:solidFill>
                          <a:latin typeface="Arial" pitchFamily="34" charset="0"/>
                          <a:ea typeface="+mn-ea"/>
                          <a:cs typeface="Arial" pitchFamily="34" charset="0"/>
                        </a:rPr>
                        <a:t>Yottabyte</a:t>
                      </a:r>
                      <a:r>
                        <a:rPr lang="en-US" sz="1400" b="0" i="0" u="none" strike="noStrike" kern="1200" baseline="0" dirty="0" smtClean="0">
                          <a:solidFill>
                            <a:schemeClr val="tx1"/>
                          </a:solidFill>
                          <a:latin typeface="Arial" pitchFamily="34" charset="0"/>
                          <a:ea typeface="+mn-ea"/>
                          <a:cs typeface="Arial" pitchFamily="34" charset="0"/>
                        </a:rPr>
                        <a:t> (YB)</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1 septillion</a:t>
                      </a:r>
                      <a:endParaRPr lang="en-US" sz="1400" dirty="0">
                        <a:latin typeface="Arial" pitchFamily="34" charset="0"/>
                        <a:cs typeface="Arial" pitchFamily="34" charset="0"/>
                      </a:endParaRPr>
                    </a:p>
                  </a:txBody>
                  <a:tcPr anchor="ctr"/>
                </a:tc>
                <a:tc>
                  <a:txBody>
                    <a:bodyPr/>
                    <a:lstStyle/>
                    <a:p>
                      <a:r>
                        <a:rPr lang="en-US" sz="1400" b="0" i="0" u="none" strike="noStrike" kern="1200" baseline="0" dirty="0" smtClean="0">
                          <a:solidFill>
                            <a:schemeClr val="tx1"/>
                          </a:solidFill>
                          <a:latin typeface="Arial" pitchFamily="34" charset="0"/>
                          <a:ea typeface="+mn-ea"/>
                          <a:cs typeface="Arial" pitchFamily="34" charset="0"/>
                        </a:rPr>
                        <a:t>2</a:t>
                      </a:r>
                      <a:r>
                        <a:rPr lang="en-US" sz="1400" b="0" i="0" u="none" strike="noStrike" kern="1200" baseline="30000" dirty="0" smtClean="0">
                          <a:solidFill>
                            <a:schemeClr val="tx1"/>
                          </a:solidFill>
                          <a:latin typeface="Arial" pitchFamily="34" charset="0"/>
                          <a:ea typeface="+mn-ea"/>
                          <a:cs typeface="Arial" pitchFamily="34" charset="0"/>
                        </a:rPr>
                        <a:t>80</a:t>
                      </a:r>
                      <a:r>
                        <a:rPr lang="en-US" sz="1400" b="0" i="0" u="none" strike="noStrike" kern="1200" baseline="0" dirty="0" smtClean="0">
                          <a:solidFill>
                            <a:schemeClr val="tx1"/>
                          </a:solidFill>
                          <a:latin typeface="Arial" pitchFamily="34" charset="0"/>
                          <a:ea typeface="+mn-ea"/>
                          <a:cs typeface="Arial" pitchFamily="34" charset="0"/>
                        </a:rPr>
                        <a:t> or 1,208,925,819,614,629,174,706,176</a:t>
                      </a:r>
                      <a:endParaRPr lang="en-US" sz="1400" dirty="0">
                        <a:latin typeface="Arial" pitchFamily="34" charset="0"/>
                        <a:cs typeface="Arial" pitchFamily="34" charset="0"/>
                      </a:endParaRPr>
                    </a:p>
                  </a:txBody>
                  <a:tcPr anchor="ctr"/>
                </a:tc>
              </a:tr>
            </a:tbl>
          </a:graphicData>
        </a:graphic>
      </p:graphicFrame>
    </p:spTree>
    <p:extLst>
      <p:ext uri="{BB962C8B-B14F-4D97-AF65-F5344CB8AC3E}">
        <p14:creationId xmlns:p14="http://schemas.microsoft.com/office/powerpoint/2010/main" val="2485310681"/>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t>
            </a:r>
            <a:r>
              <a:rPr lang="en-US" dirty="0" smtClean="0"/>
              <a:t>(5 </a:t>
            </a:r>
            <a:r>
              <a:rPr lang="en-US" dirty="0"/>
              <a:t>of </a:t>
            </a:r>
            <a:r>
              <a:rPr lang="en-US" dirty="0" smtClean="0"/>
              <a:t>10)</a:t>
            </a:r>
            <a:endParaRPr lang="en-US" dirty="0"/>
          </a:p>
        </p:txBody>
      </p:sp>
      <p:sp>
        <p:nvSpPr>
          <p:cNvPr id="6" name="Content Placeholder 4"/>
          <p:cNvSpPr>
            <a:spLocks noGrp="1"/>
          </p:cNvSpPr>
          <p:nvPr>
            <p:ph sz="quarter" idx="11"/>
          </p:nvPr>
        </p:nvSpPr>
        <p:spPr>
          <a:xfrm>
            <a:off x="381000" y="1447800"/>
            <a:ext cx="8305800" cy="1066800"/>
          </a:xfrm>
        </p:spPr>
        <p:txBody>
          <a:bodyPr/>
          <a:lstStyle/>
          <a:p>
            <a:pPr marL="0" indent="0">
              <a:buNone/>
            </a:pPr>
            <a:r>
              <a:rPr lang="en-US" sz="2800" b="1" dirty="0"/>
              <a:t>An Illustration of Volatility</a:t>
            </a:r>
          </a:p>
          <a:p>
            <a:pPr marL="0" indent="0">
              <a:buNone/>
            </a:pPr>
            <a:r>
              <a:rPr lang="en-US" sz="2800" dirty="0"/>
              <a:t>State of Computer</a:t>
            </a:r>
          </a:p>
        </p:txBody>
      </p:sp>
      <p:pic>
        <p:nvPicPr>
          <p:cNvPr id="9" name="Picture 4" descr="A photo shows an ON swi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18422"/>
            <a:ext cx="838200" cy="126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A photo shows an OFF swi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2628900"/>
            <a:ext cx="869633" cy="124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type="body" sz="half" idx="2"/>
          </p:nvPr>
        </p:nvSpPr>
        <p:spPr>
          <a:xfrm>
            <a:off x="304800" y="4038600"/>
            <a:ext cx="8305800" cy="2057400"/>
          </a:xfrm>
        </p:spPr>
        <p:txBody>
          <a:bodyPr/>
          <a:lstStyle/>
          <a:p>
            <a:r>
              <a:rPr lang="en-US" sz="2000" b="1" dirty="0"/>
              <a:t>Figure 8-2 </a:t>
            </a:r>
            <a:r>
              <a:rPr lang="en-US" sz="2000" dirty="0"/>
              <a:t>A screen display is considered volatile because its contents disappear when power is removed. Likewise, most </a:t>
            </a:r>
            <a:r>
              <a:rPr lang="en-US" sz="2000" dirty="0" smtClean="0"/>
              <a:t>RAM is </a:t>
            </a:r>
            <a:r>
              <a:rPr lang="en-US" sz="2000" dirty="0"/>
              <a:t>volatile. That is, its contents are erased when power is removed from a computer or mobile device. Storage, by contrast, </a:t>
            </a:r>
            <a:r>
              <a:rPr lang="en-US" sz="2000" dirty="0" smtClean="0"/>
              <a:t>is nonvolatile</a:t>
            </a:r>
            <a:r>
              <a:rPr lang="en-US" sz="2000" dirty="0"/>
              <a:t>. Its contents remain when power is off</a:t>
            </a:r>
            <a:r>
              <a:rPr lang="en-US" sz="2000" dirty="0" smtClean="0"/>
              <a:t>.</a:t>
            </a:r>
          </a:p>
        </p:txBody>
      </p:sp>
    </p:spTree>
    <p:extLst>
      <p:ext uri="{BB962C8B-B14F-4D97-AF65-F5344CB8AC3E}">
        <p14:creationId xmlns:p14="http://schemas.microsoft.com/office/powerpoint/2010/main" val="4194218961"/>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19169" y="138989"/>
            <a:ext cx="8032638" cy="1004011"/>
          </a:xfrm>
        </p:spPr>
        <p:txBody>
          <a:bodyPr/>
          <a:lstStyle/>
          <a:p>
            <a:r>
              <a:rPr lang="en-US" dirty="0"/>
              <a:t>Storage </a:t>
            </a:r>
            <a:r>
              <a:rPr lang="en-US" dirty="0" smtClean="0"/>
              <a:t>(6 </a:t>
            </a:r>
            <a:r>
              <a:rPr lang="en-US" dirty="0"/>
              <a:t>of </a:t>
            </a:r>
            <a:r>
              <a:rPr lang="en-US" dirty="0" smtClean="0"/>
              <a:t>10)</a:t>
            </a:r>
            <a:endParaRPr lang="en-US" altLang="en-US" dirty="0" smtClean="0"/>
          </a:p>
        </p:txBody>
      </p:sp>
      <p:sp>
        <p:nvSpPr>
          <p:cNvPr id="9" name="Content Placeholder 8"/>
          <p:cNvSpPr>
            <a:spLocks noGrp="1"/>
          </p:cNvSpPr>
          <p:nvPr>
            <p:ph sz="quarter" idx="11"/>
          </p:nvPr>
        </p:nvSpPr>
        <p:spPr>
          <a:xfrm>
            <a:off x="533400" y="1295400"/>
            <a:ext cx="8001000" cy="609600"/>
          </a:xfrm>
        </p:spPr>
        <p:txBody>
          <a:bodyPr/>
          <a:lstStyle/>
          <a:p>
            <a:pPr marL="0" indent="0">
              <a:buNone/>
            </a:pPr>
            <a:r>
              <a:rPr lang="en-US" sz="2800" b="1" dirty="0"/>
              <a:t>Screen </a:t>
            </a:r>
            <a:r>
              <a:rPr lang="en-US" sz="2800" b="1" dirty="0" smtClean="0"/>
              <a:t>Display </a:t>
            </a:r>
            <a:r>
              <a:rPr lang="en-US" sz="2800" dirty="0" smtClean="0"/>
              <a:t>Volatile</a:t>
            </a:r>
            <a:endParaRPr lang="en-US" sz="2800" b="1" dirty="0"/>
          </a:p>
        </p:txBody>
      </p:sp>
      <p:pic>
        <p:nvPicPr>
          <p:cNvPr id="3074" name="Picture 2" descr="A photo shows a desktop computer displaying data and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75" y="2057400"/>
            <a:ext cx="230505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A photo shows a desktop 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057400"/>
            <a:ext cx="225742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381000" y="4114800"/>
            <a:ext cx="8382000" cy="2057400"/>
          </a:xfrm>
        </p:spPr>
        <p:txBody>
          <a:bodyPr/>
          <a:lstStyle/>
          <a:p>
            <a:r>
              <a:rPr lang="en-US" sz="2000" b="1" dirty="0"/>
              <a:t>Figure 8-2 </a:t>
            </a:r>
            <a:r>
              <a:rPr lang="en-US" sz="2000" dirty="0"/>
              <a:t>A screen display is considered volatile because its contents disappear when power is removed. Likewise, most RAM is volatile. That is, its contents are erased when power is removed from a computer or mobile device. Storage, by contrast, is nonvolatile. Its contents remain when power is off</a:t>
            </a:r>
            <a:r>
              <a:rPr lang="en-US" sz="2000" dirty="0" smtClean="0"/>
              <a:t>.</a:t>
            </a:r>
            <a:endParaRPr lang="en-US" sz="2000" dirty="0"/>
          </a:p>
        </p:txBody>
      </p:sp>
    </p:spTree>
    <p:extLst>
      <p:ext uri="{BB962C8B-B14F-4D97-AF65-F5344CB8AC3E}">
        <p14:creationId xmlns:p14="http://schemas.microsoft.com/office/powerpoint/2010/main" val="3931973425"/>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hoeger_14e_ch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hoeger_14e_ch02</Template>
  <TotalTime>1322</TotalTime>
  <Words>2085</Words>
  <Application>Microsoft Office PowerPoint</Application>
  <PresentationFormat>On-screen Show (4:3)</PresentationFormat>
  <Paragraphs>204</Paragraphs>
  <Slides>48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MS PGothic</vt:lpstr>
      <vt:lpstr>MS PGothic</vt:lpstr>
      <vt:lpstr>Arial</vt:lpstr>
      <vt:lpstr>Calibri</vt:lpstr>
      <vt:lpstr>Courier New</vt:lpstr>
      <vt:lpstr>Verdana</vt:lpstr>
      <vt:lpstr>Wingdings</vt:lpstr>
      <vt:lpstr>hoeger_14e_ch02</vt:lpstr>
      <vt:lpstr>DISCOVERING COMPUTERS 2018 Digital Technology, Data, and Devices</vt:lpstr>
      <vt:lpstr>Objectives Overview (1 of 2)</vt:lpstr>
      <vt:lpstr>Objectives Overview (2 of 2)</vt:lpstr>
      <vt:lpstr>Storage (1 of 10)</vt:lpstr>
      <vt:lpstr>Storage (2 of 10)</vt:lpstr>
      <vt:lpstr>Storage (3 of 10)</vt:lpstr>
      <vt:lpstr>Storage (4 of 10)</vt:lpstr>
      <vt:lpstr>Storage (5 of 10)</vt:lpstr>
      <vt:lpstr>Storage (6 of 10)</vt:lpstr>
      <vt:lpstr>Storage (7 of 10)</vt:lpstr>
      <vt:lpstr>Storage (8 of 10)</vt:lpstr>
      <vt:lpstr>Storage (9 of 10)</vt:lpstr>
      <vt:lpstr>Storage (10 of 10)</vt:lpstr>
      <vt:lpstr>Hard Drives (1 of 9)</vt:lpstr>
      <vt:lpstr>Hard Drives (2 of 9)</vt:lpstr>
      <vt:lpstr>Hard Drives (3 of 9)</vt:lpstr>
      <vt:lpstr>Hard Drives (4 of 9)</vt:lpstr>
      <vt:lpstr>Hard Drives (5 of 9)</vt:lpstr>
      <vt:lpstr>Hard Drives (6 of 9)</vt:lpstr>
      <vt:lpstr>Hard Drives (7 of 9)</vt:lpstr>
      <vt:lpstr>Hard Drives (8 of 9)</vt:lpstr>
      <vt:lpstr>Hard Drives (9 of 9)</vt:lpstr>
      <vt:lpstr>Portable Flash Memory Storage (1 of 5)</vt:lpstr>
      <vt:lpstr>Portable Flash Memory Storage (2 of 5)</vt:lpstr>
      <vt:lpstr>Portable Flash Memory Storage (3 of 5)</vt:lpstr>
      <vt:lpstr>Portable Flash Memory Storage (4 of 5)</vt:lpstr>
      <vt:lpstr>Portable Flash Memory Storage (5 of 5)</vt:lpstr>
      <vt:lpstr>Cloud Storage</vt:lpstr>
      <vt:lpstr>Optical Discs (1 of 5)</vt:lpstr>
      <vt:lpstr>Optical Discs (2 of 5)</vt:lpstr>
      <vt:lpstr>Optical Discs (3 of 5)</vt:lpstr>
      <vt:lpstr>Optical Discs (4 of 5)</vt:lpstr>
      <vt:lpstr>Optical Discs (5 of 5)</vt:lpstr>
      <vt:lpstr>Enterprise Storage (1 of 7)</vt:lpstr>
      <vt:lpstr>Enterprise Storage (2 of 7)</vt:lpstr>
      <vt:lpstr>Enterprise Storage (3 of 7)</vt:lpstr>
      <vt:lpstr>Enterprise Storage (4 of 7)</vt:lpstr>
      <vt:lpstr>Enterprise Storage (5 of 7)</vt:lpstr>
      <vt:lpstr>Enterprise Storage (6 of 7)</vt:lpstr>
      <vt:lpstr>Enterprise Storage (7 of 7)</vt:lpstr>
      <vt:lpstr>Other Types of Storage (1 of 7)</vt:lpstr>
      <vt:lpstr>Other Types of Storage (2 of 7)</vt:lpstr>
      <vt:lpstr>Other Types of Storage (3 of 7)</vt:lpstr>
      <vt:lpstr>Other Types of Storage (4 of 7)</vt:lpstr>
      <vt:lpstr>Other Types of Storage (5 of 7)</vt:lpstr>
      <vt:lpstr>Other Types of Storage (6 of 7)</vt:lpstr>
      <vt:lpstr>Other Types of Storage (7 of 7)</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8 Digital Storage: Preserving Content Locally and on the Cloud</dc:title>
  <dc:creator>Vermaat</dc:creator>
  <cp:lastModifiedBy>L. W. Yip</cp:lastModifiedBy>
  <cp:revision>554</cp:revision>
  <dcterms:created xsi:type="dcterms:W3CDTF">2017-04-26T06:01:50Z</dcterms:created>
  <dcterms:modified xsi:type="dcterms:W3CDTF">2017-10-08T08:46:05Z</dcterms:modified>
</cp:coreProperties>
</file>